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7" r:id="rId6"/>
    <p:sldId id="267" r:id="rId7"/>
    <p:sldId id="258" r:id="rId8"/>
    <p:sldId id="261" r:id="rId9"/>
    <p:sldId id="266" r:id="rId10"/>
    <p:sldId id="260" r:id="rId11"/>
    <p:sldId id="325" r:id="rId12"/>
    <p:sldId id="270" r:id="rId13"/>
    <p:sldId id="262" r:id="rId14"/>
    <p:sldId id="269" r:id="rId15"/>
    <p:sldId id="324" r:id="rId16"/>
    <p:sldId id="268" r:id="rId17"/>
    <p:sldId id="263" r:id="rId18"/>
    <p:sldId id="273" r:id="rId19"/>
    <p:sldId id="326" r:id="rId20"/>
    <p:sldId id="265" r:id="rId21"/>
  </p:sldIdLst>
  <p:sldSz cx="12192000" cy="6858000"/>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1939"/>
    <a:srgbClr val="003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F55786-1D79-4CB0-8FB3-0E0C0A18DEE9}" v="1" dt="2021-06-17T19:11:21.6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6521" autoAdjust="0"/>
  </p:normalViewPr>
  <p:slideViewPr>
    <p:cSldViewPr snapToGrid="0">
      <p:cViewPr varScale="1">
        <p:scale>
          <a:sx n="83" d="100"/>
          <a:sy n="83" d="100"/>
        </p:scale>
        <p:origin x="1590" y="96"/>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7"/>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3647"/>
          </a:xfrm>
          <a:prstGeom prst="rect">
            <a:avLst/>
          </a:prstGeom>
        </p:spPr>
        <p:txBody>
          <a:bodyPr vert="horz" lIns="92546" tIns="46273" rIns="92546" bIns="46273" rtlCol="0"/>
          <a:lstStyle>
            <a:lvl1pPr algn="r">
              <a:defRPr sz="1200"/>
            </a:lvl1pPr>
          </a:lstStyle>
          <a:p>
            <a:fld id="{E4582A7B-C2BC-40AC-A2B7-94952D62C734}" type="datetimeFigureOut">
              <a:rPr lang="en-US" smtClean="0"/>
              <a:t>6/17/2021</a:t>
            </a:fld>
            <a:endParaRPr lang="en-US"/>
          </a:p>
        </p:txBody>
      </p:sp>
      <p:sp>
        <p:nvSpPr>
          <p:cNvPr id="4" name="Slide Image Placeholder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447153"/>
            <a:ext cx="5563870" cy="3638580"/>
          </a:xfrm>
          <a:prstGeom prst="rect">
            <a:avLst/>
          </a:prstGeom>
        </p:spPr>
        <p:txBody>
          <a:bodyPr vert="horz" lIns="92546" tIns="46273" rIns="92546" bIns="462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3"/>
            <a:ext cx="3013763" cy="463646"/>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3"/>
            <a:ext cx="3013763" cy="463646"/>
          </a:xfrm>
          <a:prstGeom prst="rect">
            <a:avLst/>
          </a:prstGeom>
        </p:spPr>
        <p:txBody>
          <a:bodyPr vert="horz" lIns="92546" tIns="46273" rIns="92546" bIns="46273" rtlCol="0" anchor="b"/>
          <a:lstStyle>
            <a:lvl1pPr algn="r">
              <a:defRPr sz="1200"/>
            </a:lvl1pPr>
          </a:lstStyle>
          <a:p>
            <a:fld id="{6DFD7DB9-732E-4097-BD87-166EA10D650B}" type="slidenum">
              <a:rPr lang="en-US" smtClean="0"/>
              <a:t>‹#›</a:t>
            </a:fld>
            <a:endParaRPr lang="en-US"/>
          </a:p>
        </p:txBody>
      </p:sp>
    </p:spTree>
    <p:extLst>
      <p:ext uri="{BB962C8B-B14F-4D97-AF65-F5344CB8AC3E}">
        <p14:creationId xmlns:p14="http://schemas.microsoft.com/office/powerpoint/2010/main" val="4289329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DFD7DB9-732E-4097-BD87-166EA10D650B}" type="slidenum">
              <a:rPr lang="en-US" smtClean="0"/>
              <a:t>1</a:t>
            </a:fld>
            <a:endParaRPr lang="en-US"/>
          </a:p>
        </p:txBody>
      </p:sp>
    </p:spTree>
    <p:extLst>
      <p:ext uri="{BB962C8B-B14F-4D97-AF65-F5344CB8AC3E}">
        <p14:creationId xmlns:p14="http://schemas.microsoft.com/office/powerpoint/2010/main" val="2012780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Replace lost public sector revenue</a:t>
            </a:r>
          </a:p>
          <a:p>
            <a:pPr marL="173525" indent="-173525">
              <a:buFont typeface="Arial" panose="020B0604020202020204" pitchFamily="34" charset="0"/>
              <a:buChar char="•"/>
            </a:pPr>
            <a:r>
              <a:rPr lang="en-US" dirty="0"/>
              <a:t>You may use ARPA to replace public sector “general revenue”.  General revenue is defined very broadly under ARPA, and includes many different revenue streams for towns.  Some examples that might be effected by this allowable use for a town might be the revenue received from room taxes or hall rentals.  </a:t>
            </a:r>
          </a:p>
          <a:p>
            <a:pPr marL="173525" indent="-173525">
              <a:buFont typeface="Arial" panose="020B0604020202020204" pitchFamily="34" charset="0"/>
              <a:buChar char="•"/>
            </a:pPr>
            <a:r>
              <a:rPr lang="en-US" dirty="0"/>
              <a:t>General revenues also include intergovernmental revenues from the state, but not the federal government.  </a:t>
            </a:r>
          </a:p>
          <a:p>
            <a:pPr marL="173525" indent="-173525">
              <a:buFont typeface="Arial" panose="020B0604020202020204" pitchFamily="34" charset="0"/>
              <a:buChar char="•"/>
            </a:pPr>
            <a:r>
              <a:rPr lang="en-US" dirty="0"/>
              <a:t>There is a calculation to use to identify loss of revenues.  Towns can use either a formula based on their average annual revenue growth OR 4.1%, whichever is higher.  It is presumed that any loss using these methods is due to COVID-19.  You do not need to demonstrate that reduction in revenue is due to the public health emergency.  </a:t>
            </a:r>
          </a:p>
          <a:p>
            <a:pPr marL="173525" indent="-173525">
              <a:buFont typeface="Arial" panose="020B0604020202020204" pitchFamily="34" charset="0"/>
              <a:buChar char="•"/>
            </a:pPr>
            <a:r>
              <a:rPr lang="en-US" dirty="0"/>
              <a:t>This is a difficult application for many towns as towns derive the majority of their revenue from property taxes.  </a:t>
            </a:r>
          </a:p>
        </p:txBody>
      </p:sp>
      <p:sp>
        <p:nvSpPr>
          <p:cNvPr id="4" name="Slide Number Placeholder 3"/>
          <p:cNvSpPr>
            <a:spLocks noGrp="1"/>
          </p:cNvSpPr>
          <p:nvPr>
            <p:ph type="sldNum" sz="quarter" idx="5"/>
          </p:nvPr>
        </p:nvSpPr>
        <p:spPr/>
        <p:txBody>
          <a:bodyPr/>
          <a:lstStyle/>
          <a:p>
            <a:fld id="{6DFD7DB9-732E-4097-BD87-166EA10D650B}" type="slidenum">
              <a:rPr lang="en-US" smtClean="0"/>
              <a:t>10</a:t>
            </a:fld>
            <a:endParaRPr lang="en-US"/>
          </a:p>
        </p:txBody>
      </p:sp>
    </p:spTree>
    <p:extLst>
      <p:ext uri="{BB962C8B-B14F-4D97-AF65-F5344CB8AC3E}">
        <p14:creationId xmlns:p14="http://schemas.microsoft.com/office/powerpoint/2010/main" val="160101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5464">
              <a:defRPr/>
            </a:pPr>
            <a:r>
              <a:rPr lang="en-US" dirty="0">
                <a:solidFill>
                  <a:srgbClr val="E71939"/>
                </a:solidFill>
              </a:rPr>
              <a:t>4. Provide premium pay for essential workers</a:t>
            </a:r>
          </a:p>
          <a:p>
            <a:pPr marL="173525" indent="-173525">
              <a:buFont typeface="Arial" panose="020B0604020202020204" pitchFamily="34" charset="0"/>
              <a:buChar char="•"/>
            </a:pPr>
            <a:r>
              <a:rPr lang="en-US" dirty="0"/>
              <a:t>Such workers include</a:t>
            </a:r>
          </a:p>
          <a:p>
            <a:pPr marL="636257" lvl="1" indent="-173525">
              <a:buFont typeface="Arial" panose="020B0604020202020204" pitchFamily="34" charset="0"/>
              <a:buChar char="•"/>
            </a:pPr>
            <a:r>
              <a:rPr lang="en-US" dirty="0"/>
              <a:t>Staff at nursing homes, hospitals, and home care settings</a:t>
            </a:r>
          </a:p>
          <a:p>
            <a:pPr marL="636257" lvl="1" indent="-173525">
              <a:buFont typeface="Arial" panose="020B0604020202020204" pitchFamily="34" charset="0"/>
              <a:buChar char="•"/>
            </a:pPr>
            <a:r>
              <a:rPr lang="en-US" dirty="0"/>
              <a:t>Workers at farms, food production facilities, grocery stores, and restaurants</a:t>
            </a:r>
          </a:p>
          <a:p>
            <a:pPr marL="636257" lvl="1" indent="-173525">
              <a:buFont typeface="Arial" panose="020B0604020202020204" pitchFamily="34" charset="0"/>
              <a:buChar char="•"/>
            </a:pPr>
            <a:r>
              <a:rPr lang="en-US" dirty="0"/>
              <a:t>Janitors and sanitation workers</a:t>
            </a:r>
          </a:p>
          <a:p>
            <a:pPr marL="636257" lvl="1" indent="-173525">
              <a:buFont typeface="Arial" panose="020B0604020202020204" pitchFamily="34" charset="0"/>
              <a:buChar char="•"/>
            </a:pPr>
            <a:r>
              <a:rPr lang="en-US" dirty="0"/>
              <a:t>Public health and safety staff</a:t>
            </a:r>
          </a:p>
          <a:p>
            <a:pPr marL="636257" lvl="1" indent="-173525">
              <a:buFont typeface="Arial" panose="020B0604020202020204" pitchFamily="34" charset="0"/>
              <a:buChar char="•"/>
            </a:pPr>
            <a:r>
              <a:rPr lang="en-US" dirty="0"/>
              <a:t>Social service and human services staff</a:t>
            </a:r>
          </a:p>
          <a:p>
            <a:pPr marL="173525" indent="-173525">
              <a:buFont typeface="Arial" panose="020B0604020202020204" pitchFamily="34" charset="0"/>
              <a:buChar char="•"/>
            </a:pPr>
            <a:r>
              <a:rPr lang="en-US" dirty="0"/>
              <a:t>Premium pay can be up to $13 per  hour in addition to worker’s wages</a:t>
            </a:r>
          </a:p>
          <a:p>
            <a:pPr marL="173525" indent="-173525">
              <a:buFont typeface="Arial" panose="020B0604020202020204" pitchFamily="34" charset="0"/>
              <a:buChar char="•"/>
            </a:pPr>
            <a:r>
              <a:rPr lang="en-US" dirty="0"/>
              <a:t>Limits</a:t>
            </a:r>
          </a:p>
          <a:p>
            <a:pPr marL="636257" lvl="1" indent="-173525">
              <a:buFont typeface="Arial" panose="020B0604020202020204" pitchFamily="34" charset="0"/>
              <a:buChar char="•"/>
            </a:pPr>
            <a:r>
              <a:rPr lang="en-US" dirty="0"/>
              <a:t>Cannot exceed $25,000 per year</a:t>
            </a:r>
          </a:p>
          <a:p>
            <a:pPr marL="636257" lvl="1" indent="-173525">
              <a:buFont typeface="Arial" panose="020B0604020202020204" pitchFamily="34" charset="0"/>
              <a:buChar char="•"/>
            </a:pPr>
            <a:r>
              <a:rPr lang="en-US" dirty="0"/>
              <a:t>Workers total wages cannot exceed 150% of what the residing state’s average annual wage for all occupations </a:t>
            </a:r>
            <a:r>
              <a:rPr lang="en-US" dirty="0" err="1"/>
              <a:t>ofr</a:t>
            </a:r>
            <a:r>
              <a:rPr lang="en-US" dirty="0"/>
              <a:t> their residing county’s average annual wage, whichever is higher, on an annual bases</a:t>
            </a:r>
          </a:p>
          <a:p>
            <a:pPr marL="1098989" lvl="2" indent="-173525">
              <a:buFont typeface="Arial" panose="020B0604020202020204" pitchFamily="34" charset="0"/>
              <a:buChar char="•"/>
            </a:pPr>
            <a:r>
              <a:rPr lang="en-US" dirty="0"/>
              <a:t>If the 150% limit is exceeded, the local government must provide written justification as to why the premium pay or grant is responsive to workers performing essential work during the public health emergency</a:t>
            </a:r>
          </a:p>
        </p:txBody>
      </p:sp>
      <p:sp>
        <p:nvSpPr>
          <p:cNvPr id="4" name="Slide Number Placeholder 3"/>
          <p:cNvSpPr>
            <a:spLocks noGrp="1"/>
          </p:cNvSpPr>
          <p:nvPr>
            <p:ph type="sldNum" sz="quarter" idx="5"/>
          </p:nvPr>
        </p:nvSpPr>
        <p:spPr/>
        <p:txBody>
          <a:bodyPr/>
          <a:lstStyle/>
          <a:p>
            <a:fld id="{6DFD7DB9-732E-4097-BD87-166EA10D650B}" type="slidenum">
              <a:rPr lang="en-US" smtClean="0"/>
              <a:t>11</a:t>
            </a:fld>
            <a:endParaRPr lang="en-US"/>
          </a:p>
        </p:txBody>
      </p:sp>
    </p:spTree>
    <p:extLst>
      <p:ext uri="{BB962C8B-B14F-4D97-AF65-F5344CB8AC3E}">
        <p14:creationId xmlns:p14="http://schemas.microsoft.com/office/powerpoint/2010/main" val="4072725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5464">
              <a:defRPr/>
            </a:pPr>
            <a:r>
              <a:rPr lang="en-US" dirty="0"/>
              <a:t>5. Invest in water, sewer, and broadband infrastructure</a:t>
            </a:r>
          </a:p>
          <a:p>
            <a:pPr marL="173525" indent="-173525" defTabSz="925464">
              <a:buFont typeface="Arial" panose="020B0604020202020204" pitchFamily="34" charset="0"/>
              <a:buChar char="•"/>
              <a:defRPr/>
            </a:pPr>
            <a:r>
              <a:rPr lang="en-US" dirty="0"/>
              <a:t>Water and Sewer</a:t>
            </a:r>
          </a:p>
          <a:p>
            <a:pPr marL="636257" lvl="1" indent="-173525" defTabSz="925464">
              <a:buFont typeface="Arial" panose="020B0604020202020204" pitchFamily="34" charset="0"/>
              <a:buChar char="•"/>
              <a:defRPr/>
            </a:pPr>
            <a:r>
              <a:rPr lang="en-US" dirty="0"/>
              <a:t>Limited applications for towns</a:t>
            </a:r>
          </a:p>
          <a:p>
            <a:pPr marL="173525" indent="-173525" defTabSz="925464">
              <a:buFont typeface="Arial" panose="020B0604020202020204" pitchFamily="34" charset="0"/>
              <a:buChar char="•"/>
              <a:defRPr/>
            </a:pPr>
            <a:r>
              <a:rPr lang="en-US" dirty="0"/>
              <a:t>Broadband</a:t>
            </a:r>
          </a:p>
          <a:p>
            <a:pPr marL="636257" lvl="1" indent="-173525" defTabSz="925464">
              <a:buFont typeface="Arial" panose="020B0604020202020204" pitchFamily="34" charset="0"/>
              <a:buChar char="•"/>
              <a:defRPr/>
            </a:pPr>
            <a:r>
              <a:rPr lang="en-US" dirty="0"/>
              <a:t>Can use ARPA funds for broadband infrastructure projects</a:t>
            </a:r>
          </a:p>
          <a:p>
            <a:pPr marL="1098989" lvl="2" indent="-173525" defTabSz="925464">
              <a:buFont typeface="Arial" panose="020B0604020202020204" pitchFamily="34" charset="0"/>
              <a:buChar char="•"/>
              <a:defRPr/>
            </a:pPr>
            <a:r>
              <a:rPr lang="en-US" dirty="0"/>
              <a:t>Standards and expectations for these projects</a:t>
            </a:r>
          </a:p>
          <a:p>
            <a:pPr marL="1561721" lvl="3" indent="-173525" defTabSz="925464">
              <a:buFont typeface="Arial" panose="020B0604020202020204" pitchFamily="34" charset="0"/>
              <a:buChar char="•"/>
              <a:defRPr/>
            </a:pPr>
            <a:r>
              <a:rPr lang="en-US" dirty="0"/>
              <a:t>Exception for geography, topography, or excessive costs</a:t>
            </a:r>
          </a:p>
          <a:p>
            <a:pPr marL="1388196" lvl="3" defTabSz="925464">
              <a:defRPr/>
            </a:pPr>
            <a:endParaRPr lang="en-US" dirty="0"/>
          </a:p>
          <a:p>
            <a:pPr marL="636257" lvl="1" indent="-173525" defTabSz="925464">
              <a:buFont typeface="Arial" panose="020B0604020202020204" pitchFamily="34" charset="0"/>
              <a:buChar char="•"/>
              <a:defRPr/>
            </a:pPr>
            <a:endParaRPr lang="en-US" dirty="0"/>
          </a:p>
        </p:txBody>
      </p:sp>
      <p:sp>
        <p:nvSpPr>
          <p:cNvPr id="4" name="Slide Number Placeholder 3"/>
          <p:cNvSpPr>
            <a:spLocks noGrp="1"/>
          </p:cNvSpPr>
          <p:nvPr>
            <p:ph type="sldNum" sz="quarter" idx="5"/>
          </p:nvPr>
        </p:nvSpPr>
        <p:spPr/>
        <p:txBody>
          <a:bodyPr/>
          <a:lstStyle/>
          <a:p>
            <a:fld id="{6DFD7DB9-732E-4097-BD87-166EA10D650B}" type="slidenum">
              <a:rPr lang="en-US" smtClean="0"/>
              <a:t>12</a:t>
            </a:fld>
            <a:endParaRPr lang="en-US"/>
          </a:p>
        </p:txBody>
      </p:sp>
    </p:spTree>
    <p:extLst>
      <p:ext uri="{BB962C8B-B14F-4D97-AF65-F5344CB8AC3E}">
        <p14:creationId xmlns:p14="http://schemas.microsoft.com/office/powerpoint/2010/main" val="2871263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25" indent="-173525">
              <a:buFont typeface="Arial" panose="020B0604020202020204" pitchFamily="34" charset="0"/>
              <a:buChar char="•"/>
            </a:pPr>
            <a:r>
              <a:rPr lang="en-US" dirty="0"/>
              <a:t>Local governments cannot dump their ARPA money into their pension funds. </a:t>
            </a:r>
          </a:p>
          <a:p>
            <a:pPr marL="173525" indent="-173525">
              <a:buFont typeface="Arial" panose="020B0604020202020204" pitchFamily="34" charset="0"/>
              <a:buChar char="•"/>
            </a:pPr>
            <a:r>
              <a:rPr lang="en-US" dirty="0"/>
              <a:t>One of the questions that we had when we read the original ARPA language was whether local governments could use their ARPA allocations to pay for WRS contributions for employees who qualify.  If you would’ve strictly interpreted the original language it would’ve appeared that they wouldn’t have qualified.  The guidance provides additional clarification as to what “deposit” means.  Payroll contributions are allowable for WRS employees (but only those who are eligible to be covered through ARPA)</a:t>
            </a:r>
          </a:p>
          <a:p>
            <a:pPr marL="173525" indent="-173525">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DFD7DB9-732E-4097-BD87-166EA10D650B}" type="slidenum">
              <a:rPr lang="en-US" smtClean="0"/>
              <a:t>13</a:t>
            </a:fld>
            <a:endParaRPr lang="en-US"/>
          </a:p>
        </p:txBody>
      </p:sp>
    </p:spTree>
    <p:extLst>
      <p:ext uri="{BB962C8B-B14F-4D97-AF65-F5344CB8AC3E}">
        <p14:creationId xmlns:p14="http://schemas.microsoft.com/office/powerpoint/2010/main" val="4220132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25" indent="-173525">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DFD7DB9-732E-4097-BD87-166EA10D650B}" type="slidenum">
              <a:rPr lang="en-US" smtClean="0"/>
              <a:t>14</a:t>
            </a:fld>
            <a:endParaRPr lang="en-US"/>
          </a:p>
        </p:txBody>
      </p:sp>
    </p:spTree>
    <p:extLst>
      <p:ext uri="{BB962C8B-B14F-4D97-AF65-F5344CB8AC3E}">
        <p14:creationId xmlns:p14="http://schemas.microsoft.com/office/powerpoint/2010/main" val="3065610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DOR Webinar on June 10</a:t>
            </a:r>
            <a:r>
              <a:rPr lang="en-US" baseline="30000" dirty="0"/>
              <a:t>th</a:t>
            </a:r>
            <a:r>
              <a:rPr lang="en-US" dirty="0"/>
              <a:t> at 10:00 a.m.</a:t>
            </a:r>
          </a:p>
        </p:txBody>
      </p:sp>
      <p:sp>
        <p:nvSpPr>
          <p:cNvPr id="4" name="Slide Number Placeholder 3"/>
          <p:cNvSpPr>
            <a:spLocks noGrp="1"/>
          </p:cNvSpPr>
          <p:nvPr>
            <p:ph type="sldNum" sz="quarter" idx="5"/>
          </p:nvPr>
        </p:nvSpPr>
        <p:spPr/>
        <p:txBody>
          <a:bodyPr/>
          <a:lstStyle/>
          <a:p>
            <a:fld id="{6DFD7DB9-732E-4097-BD87-166EA10D650B}" type="slidenum">
              <a:rPr lang="en-US" smtClean="0"/>
              <a:t>15</a:t>
            </a:fld>
            <a:endParaRPr lang="en-US"/>
          </a:p>
        </p:txBody>
      </p:sp>
    </p:spTree>
    <p:extLst>
      <p:ext uri="{BB962C8B-B14F-4D97-AF65-F5344CB8AC3E}">
        <p14:creationId xmlns:p14="http://schemas.microsoft.com/office/powerpoint/2010/main" val="48014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DOR Webinar on June 10</a:t>
            </a:r>
            <a:r>
              <a:rPr lang="en-US" baseline="30000" dirty="0"/>
              <a:t>th</a:t>
            </a:r>
            <a:r>
              <a:rPr lang="en-US" dirty="0"/>
              <a:t> at 10:00 a.m.</a:t>
            </a:r>
          </a:p>
        </p:txBody>
      </p:sp>
      <p:sp>
        <p:nvSpPr>
          <p:cNvPr id="4" name="Slide Number Placeholder 3"/>
          <p:cNvSpPr>
            <a:spLocks noGrp="1"/>
          </p:cNvSpPr>
          <p:nvPr>
            <p:ph type="sldNum" sz="quarter" idx="5"/>
          </p:nvPr>
        </p:nvSpPr>
        <p:spPr/>
        <p:txBody>
          <a:bodyPr/>
          <a:lstStyle/>
          <a:p>
            <a:fld id="{6DFD7DB9-732E-4097-BD87-166EA10D650B}" type="slidenum">
              <a:rPr lang="en-US" smtClean="0"/>
              <a:t>16</a:t>
            </a:fld>
            <a:endParaRPr lang="en-US"/>
          </a:p>
        </p:txBody>
      </p:sp>
    </p:spTree>
    <p:extLst>
      <p:ext uri="{BB962C8B-B14F-4D97-AF65-F5344CB8AC3E}">
        <p14:creationId xmlns:p14="http://schemas.microsoft.com/office/powerpoint/2010/main" val="895248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FD7DB9-732E-4097-BD87-166EA10D650B}" type="slidenum">
              <a:rPr lang="en-US" smtClean="0"/>
              <a:t>17</a:t>
            </a:fld>
            <a:endParaRPr lang="en-US"/>
          </a:p>
        </p:txBody>
      </p:sp>
    </p:spTree>
    <p:extLst>
      <p:ext uri="{BB962C8B-B14F-4D97-AF65-F5344CB8AC3E}">
        <p14:creationId xmlns:p14="http://schemas.microsoft.com/office/powerpoint/2010/main" val="1457462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will provide a comprehensive overview of the American Rescue Plan Act (ARPA).  The WTA typically begins its educational presentations with Learning Objectives.  They provide a roadmap of the topics that we will be encountering during this evening’s presentation.</a:t>
            </a:r>
          </a:p>
          <a:p>
            <a:pPr marL="173525" indent="-173525">
              <a:buFont typeface="Arial" panose="020B0604020202020204" pitchFamily="34" charset="0"/>
              <a:buChar char="•"/>
            </a:pPr>
            <a:r>
              <a:rPr lang="en-US" dirty="0"/>
              <a:t>The first section will provide context as to where ARPA came from, and its historical significance.  </a:t>
            </a:r>
          </a:p>
          <a:p>
            <a:pPr marL="173525" indent="-173525">
              <a:buFont typeface="Arial" panose="020B0604020202020204" pitchFamily="34" charset="0"/>
              <a:buChar char="•"/>
            </a:pPr>
            <a:r>
              <a:rPr lang="en-US" dirty="0"/>
              <a:t>The second section will review the main components of ARPA.</a:t>
            </a:r>
          </a:p>
          <a:p>
            <a:pPr marL="173525" indent="-173525">
              <a:buFont typeface="Arial" panose="020B0604020202020204" pitchFamily="34" charset="0"/>
              <a:buChar char="•"/>
            </a:pPr>
            <a:r>
              <a:rPr lang="en-US" dirty="0"/>
              <a:t>The third section will provide some example ARPA allocations.  </a:t>
            </a:r>
          </a:p>
          <a:p>
            <a:pPr marL="173525" indent="-173525">
              <a:buFont typeface="Arial" panose="020B0604020202020204" pitchFamily="34" charset="0"/>
              <a:buChar char="•"/>
            </a:pPr>
            <a:r>
              <a:rPr lang="en-US" dirty="0"/>
              <a:t>The fourth section will review what we know so far as to the allowable uses for ARPA funds.  </a:t>
            </a:r>
          </a:p>
          <a:p>
            <a:pPr marL="173525" indent="-173525">
              <a:buFont typeface="Arial" panose="020B0604020202020204" pitchFamily="34" charset="0"/>
              <a:buChar char="•"/>
            </a:pPr>
            <a:r>
              <a:rPr lang="en-US" dirty="0"/>
              <a:t>Finally, we’ll discuss the future of ARPA concerning its implementation and the timeline for the distribution of funds.  </a:t>
            </a:r>
          </a:p>
        </p:txBody>
      </p:sp>
      <p:sp>
        <p:nvSpPr>
          <p:cNvPr id="4" name="Slide Number Placeholder 3"/>
          <p:cNvSpPr>
            <a:spLocks noGrp="1"/>
          </p:cNvSpPr>
          <p:nvPr>
            <p:ph type="sldNum" sz="quarter" idx="5"/>
          </p:nvPr>
        </p:nvSpPr>
        <p:spPr/>
        <p:txBody>
          <a:bodyPr/>
          <a:lstStyle/>
          <a:p>
            <a:fld id="{6DFD7DB9-732E-4097-BD87-166EA10D650B}" type="slidenum">
              <a:rPr lang="en-US" smtClean="0"/>
              <a:t>2</a:t>
            </a:fld>
            <a:endParaRPr lang="en-US"/>
          </a:p>
        </p:txBody>
      </p:sp>
    </p:spTree>
    <p:extLst>
      <p:ext uri="{BB962C8B-B14F-4D97-AF65-F5344CB8AC3E}">
        <p14:creationId xmlns:p14="http://schemas.microsoft.com/office/powerpoint/2010/main" val="2257090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Monday, May 10</a:t>
            </a:r>
            <a:r>
              <a:rPr lang="en-US" baseline="30000" dirty="0"/>
              <a:t>th</a:t>
            </a:r>
            <a:r>
              <a:rPr lang="en-US" dirty="0"/>
              <a:t>, the U.S. Department of the Treasury released the Treasury Guidance that we’ve been waiting for since ARPA’s passage.  The Interim Final Rule that they released was over 150 pages in length, and filled with references to other programs, different conditions for reporting, and a limited list of examples for allowable usage of ARPA funds.  </a:t>
            </a:r>
          </a:p>
          <a:p>
            <a:pPr marL="173525" indent="-173525">
              <a:buFont typeface="Arial" panose="020B0604020202020204" pitchFamily="34" charset="0"/>
              <a:buChar char="•"/>
            </a:pPr>
            <a:r>
              <a:rPr lang="en-US" dirty="0"/>
              <a:t>There is a LOT of information to sift through, and not all of it is relevant to town government.  Therefore, we need to emphasize patience as we continue to process and research the information contained in Treasury’s Guidance.  </a:t>
            </a:r>
          </a:p>
          <a:p>
            <a:pPr marL="173525" indent="-173525">
              <a:buFont typeface="Arial" panose="020B0604020202020204" pitchFamily="34" charset="0"/>
              <a:buChar char="•"/>
            </a:pPr>
            <a:r>
              <a:rPr lang="en-US" dirty="0"/>
              <a:t>Please do not interpret any of the information contained the presentation as final or definitive.  You can take direction from it because the information comes from the Treasury guidelines, but we will continue to learn more about ARPA as time goes on.  </a:t>
            </a:r>
          </a:p>
          <a:p>
            <a:pPr marL="173525" indent="-173525">
              <a:buFont typeface="Arial" panose="020B0604020202020204" pitchFamily="34" charset="0"/>
              <a:buChar char="•"/>
            </a:pPr>
            <a:r>
              <a:rPr lang="en-US" b="1" dirty="0"/>
              <a:t>PATIENCE IS KEY </a:t>
            </a:r>
            <a:r>
              <a:rPr lang="en-US" dirty="0"/>
              <a:t>– There is risk if your town spends this money too hastily.  Prematurely spending may lead to uses that are not allowed under final guidance.  In addition, your town may discover a better use of funds at a later time, and miss out on an opportunity that would better serve your town.  </a:t>
            </a:r>
          </a:p>
          <a:p>
            <a:pPr marL="173525" indent="-173525">
              <a:buFont typeface="Arial" panose="020B0604020202020204" pitchFamily="34" charset="0"/>
              <a:buChar char="•"/>
            </a:pPr>
            <a:r>
              <a:rPr lang="en-US" dirty="0"/>
              <a:t>The WTA, as well as many others right now, are reviewing Treasury guidance and seeking greater clarification when needed.  Once we have developed a fully comprehensive analysis of ARPA, we will release </a:t>
            </a:r>
            <a:r>
              <a:rPr lang="en-US" b="1" dirty="0"/>
              <a:t>additional information </a:t>
            </a:r>
            <a:r>
              <a:rPr lang="en-US" dirty="0"/>
              <a:t>about ARPA funding and allowable uses.  </a:t>
            </a:r>
          </a:p>
          <a:p>
            <a:pPr marL="173525" indent="-173525">
              <a:buFont typeface="Arial" panose="020B0604020202020204" pitchFamily="34" charset="0"/>
              <a:buChar char="•"/>
            </a:pPr>
            <a:r>
              <a:rPr lang="en-US" dirty="0"/>
              <a:t>The </a:t>
            </a:r>
            <a:r>
              <a:rPr lang="en-US" b="1" dirty="0"/>
              <a:t>overall purpose </a:t>
            </a:r>
            <a:r>
              <a:rPr lang="en-US" dirty="0"/>
              <a:t>of this evening’s presentation, will be to give you a firm understanding of ARPA and some direction as to the allowable uses of the funds.  </a:t>
            </a:r>
          </a:p>
        </p:txBody>
      </p:sp>
      <p:sp>
        <p:nvSpPr>
          <p:cNvPr id="4" name="Slide Number Placeholder 3"/>
          <p:cNvSpPr>
            <a:spLocks noGrp="1"/>
          </p:cNvSpPr>
          <p:nvPr>
            <p:ph type="sldNum" sz="quarter" idx="5"/>
          </p:nvPr>
        </p:nvSpPr>
        <p:spPr/>
        <p:txBody>
          <a:bodyPr/>
          <a:lstStyle/>
          <a:p>
            <a:fld id="{6DFD7DB9-732E-4097-BD87-166EA10D650B}" type="slidenum">
              <a:rPr lang="en-US" smtClean="0"/>
              <a:t>3</a:t>
            </a:fld>
            <a:endParaRPr lang="en-US"/>
          </a:p>
        </p:txBody>
      </p:sp>
    </p:spTree>
    <p:extLst>
      <p:ext uri="{BB962C8B-B14F-4D97-AF65-F5344CB8AC3E}">
        <p14:creationId xmlns:p14="http://schemas.microsoft.com/office/powerpoint/2010/main" val="2478224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8638" y="1008063"/>
            <a:ext cx="4067175" cy="2287587"/>
          </a:xfrm>
        </p:spPr>
      </p:sp>
      <p:sp>
        <p:nvSpPr>
          <p:cNvPr id="3" name="Notes Placeholder 2"/>
          <p:cNvSpPr>
            <a:spLocks noGrp="1"/>
          </p:cNvSpPr>
          <p:nvPr>
            <p:ph type="body" idx="1"/>
          </p:nvPr>
        </p:nvSpPr>
        <p:spPr>
          <a:xfrm>
            <a:off x="84301" y="3393995"/>
            <a:ext cx="6758136" cy="4691738"/>
          </a:xfrm>
        </p:spPr>
        <p:txBody>
          <a:bodyPr/>
          <a:lstStyle/>
          <a:p>
            <a:pPr marL="173525" indent="-173525">
              <a:buFont typeface="Arial" panose="020B0604020202020204" pitchFamily="34" charset="0"/>
              <a:buChar char="•"/>
            </a:pPr>
            <a:r>
              <a:rPr lang="en-US" dirty="0"/>
              <a:t>On March 11</a:t>
            </a:r>
            <a:r>
              <a:rPr lang="en-US" baseline="30000" dirty="0"/>
              <a:t>th</a:t>
            </a:r>
            <a:r>
              <a:rPr lang="en-US" dirty="0"/>
              <a:t>, 2021 President Biden signed the American Rescue Plan Act otherwise known as ARPA.  ARPA is the fourth COVID-19 related response act to have been signed into law.  </a:t>
            </a:r>
          </a:p>
          <a:p>
            <a:endParaRPr lang="en-US" dirty="0"/>
          </a:p>
          <a:p>
            <a:pPr marL="173525" indent="-173525">
              <a:buFont typeface="Arial" panose="020B0604020202020204" pitchFamily="34" charset="0"/>
              <a:buChar char="•"/>
            </a:pPr>
            <a:r>
              <a:rPr lang="en-US" dirty="0"/>
              <a:t>The preceding acts were the Families First Coronavirus Response Act (unemployment)</a:t>
            </a:r>
          </a:p>
          <a:p>
            <a:pPr marL="173525" indent="-173525">
              <a:buFont typeface="Arial" panose="020B0604020202020204" pitchFamily="34" charset="0"/>
              <a:buChar char="•"/>
            </a:pPr>
            <a:r>
              <a:rPr lang="en-US" dirty="0"/>
              <a:t> Coronavirus Aid, Relief and Economic Securities Act (PPP, direct checks ($1,200), $ to state government).  If you recall, last summer and into the fall, the CARES act was the act which introduced the Routes to Recovery program.  Many of your communities used your Routes money to help improve your town halls, purchase sanitation supplies, and purchase election equipment.  This was state money they shared with local government and was a reimbursement program.  ARPA’s implementation will be very different compared to the Routes to Recovery program, and we’ll talk about a little more later in the presentation.  </a:t>
            </a:r>
          </a:p>
          <a:p>
            <a:pPr marL="173525" indent="-173525">
              <a:buFont typeface="Arial" panose="020B0604020202020204" pitchFamily="34" charset="0"/>
              <a:buChar char="•"/>
            </a:pPr>
            <a:r>
              <a:rPr lang="en-US" dirty="0"/>
              <a:t>Consolidated Appropriations Act (more direct checks - $600)</a:t>
            </a:r>
          </a:p>
          <a:p>
            <a:pPr marL="173525" indent="-173525">
              <a:buFont typeface="Arial" panose="020B0604020202020204" pitchFamily="34" charset="0"/>
              <a:buChar char="•"/>
            </a:pPr>
            <a:endParaRPr lang="en-US" dirty="0"/>
          </a:p>
          <a:p>
            <a:pPr marL="173525" indent="-173525">
              <a:buFont typeface="Arial" panose="020B0604020202020204" pitchFamily="34" charset="0"/>
              <a:buChar char="•"/>
            </a:pPr>
            <a:r>
              <a:rPr lang="en-US" dirty="0"/>
              <a:t>This is the FIRST EVER direct allocation from the federal government to towns, or the first ever direct allocation that we’re aware of.  The WTA and NATAT (The National Association of Towns and Townships) have been asking for this for years.  The reason why it’s important for all towns to be aware of ARPA is because this is the first time that town’s will use funds that come directly from the federal government.  If we compare this to routes to recovery, the CARES act gave money to state governments.  On the other hand, the states under the ARPA program merely serve as a pass through.  They are not allowed to place any additional restrictions or requirements on your allocations.  Long story short, all towns need to be aware of the funds they’re about to receive and how they can use them.  Ultimately, when you put that money through other channels, it creates an inefficient system. For example, in 2020 the Federal government provided $63.3 million for town, city, village and county roads. Because of Federal rules, less than 6% of town roads are even eligible. The limited eligibility developed by Washington politicians doesn’t help, but even so, you’d think towns would at least get a little of this pot. Last year we got exactly ZERO</a:t>
            </a:r>
          </a:p>
          <a:p>
            <a:pPr marL="173525" indent="-173525">
              <a:buFont typeface="Arial" panose="020B0604020202020204" pitchFamily="34" charset="0"/>
              <a:buChar char="•"/>
            </a:pPr>
            <a:r>
              <a:rPr lang="en-US" dirty="0"/>
              <a:t>We want to continue to demonstrate that towns are the most fiscally responsible form of government by using these funds efficiently and effectively.  It’s our responsibility to prove that to the federal government.  </a:t>
            </a:r>
          </a:p>
        </p:txBody>
      </p:sp>
      <p:sp>
        <p:nvSpPr>
          <p:cNvPr id="4" name="Slide Number Placeholder 3"/>
          <p:cNvSpPr>
            <a:spLocks noGrp="1"/>
          </p:cNvSpPr>
          <p:nvPr>
            <p:ph type="sldNum" sz="quarter" idx="5"/>
          </p:nvPr>
        </p:nvSpPr>
        <p:spPr/>
        <p:txBody>
          <a:bodyPr/>
          <a:lstStyle/>
          <a:p>
            <a:fld id="{6DFD7DB9-732E-4097-BD87-166EA10D650B}" type="slidenum">
              <a:rPr lang="en-US" smtClean="0"/>
              <a:t>4</a:t>
            </a:fld>
            <a:endParaRPr lang="en-US" dirty="0"/>
          </a:p>
        </p:txBody>
      </p:sp>
    </p:spTree>
    <p:extLst>
      <p:ext uri="{BB962C8B-B14F-4D97-AF65-F5344CB8AC3E}">
        <p14:creationId xmlns:p14="http://schemas.microsoft.com/office/powerpoint/2010/main" val="3593348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total, ARPA is a gigantic federal spending bill.  The total amount of money in ARPA is $1.9 trillion.  What you as town officials need to be aware of is the Coronavirus State and Local Fiscal Recovery program.  The federal government allocated $362 billion dollars to this program, and it’s split into four different “pots”.  </a:t>
            </a:r>
          </a:p>
          <a:p>
            <a:pPr marL="173525" indent="-173525">
              <a:buFont typeface="Arial" panose="020B0604020202020204" pitchFamily="34" charset="0"/>
              <a:buChar char="•"/>
            </a:pPr>
            <a:r>
              <a:rPr lang="en-US" dirty="0"/>
              <a:t>The first pot is the capital projects fund.  The capital projects fund allocates 10 billion dollars to state, territorial, and tribal governments to fund capital projects needed to respond to the coronavirus pandemic.  It’s unclear as to what opportunities the state will use these monies for ;however, the governor will likely provide direction.  A minimum of $100 million dollar will be given to each state and the rest will be distributed through a grant process.  </a:t>
            </a:r>
          </a:p>
          <a:p>
            <a:pPr marL="173525" indent="-173525">
              <a:buFont typeface="Arial" panose="020B0604020202020204" pitchFamily="34" charset="0"/>
              <a:buChar char="•"/>
            </a:pPr>
            <a:r>
              <a:rPr lang="en-US" dirty="0"/>
              <a:t>The second pot of money is $2 Billion for Tribes. </a:t>
            </a:r>
          </a:p>
          <a:p>
            <a:pPr marL="173525" indent="-173525">
              <a:buFont typeface="Arial" panose="020B0604020202020204" pitchFamily="34" charset="0"/>
              <a:buChar char="•"/>
            </a:pPr>
            <a:r>
              <a:rPr lang="en-US" dirty="0"/>
              <a:t>The state fiscal recovery program allocates $350 billion to state governments and $3.2 Billion to Wisconsin. </a:t>
            </a:r>
          </a:p>
        </p:txBody>
      </p:sp>
      <p:sp>
        <p:nvSpPr>
          <p:cNvPr id="4" name="Slide Number Placeholder 3"/>
          <p:cNvSpPr>
            <a:spLocks noGrp="1"/>
          </p:cNvSpPr>
          <p:nvPr>
            <p:ph type="sldNum" sz="quarter" idx="5"/>
          </p:nvPr>
        </p:nvSpPr>
        <p:spPr/>
        <p:txBody>
          <a:bodyPr/>
          <a:lstStyle/>
          <a:p>
            <a:fld id="{6DFD7DB9-732E-4097-BD87-166EA10D650B}" type="slidenum">
              <a:rPr lang="en-US" smtClean="0"/>
              <a:t>5</a:t>
            </a:fld>
            <a:endParaRPr lang="en-US"/>
          </a:p>
        </p:txBody>
      </p:sp>
    </p:spTree>
    <p:extLst>
      <p:ext uri="{BB962C8B-B14F-4D97-AF65-F5344CB8AC3E}">
        <p14:creationId xmlns:p14="http://schemas.microsoft.com/office/powerpoint/2010/main" val="3093537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fourth category is what everyone is talking about, the Local Fiscal Recovery Fund.</a:t>
            </a:r>
          </a:p>
        </p:txBody>
      </p:sp>
      <p:sp>
        <p:nvSpPr>
          <p:cNvPr id="4" name="Slide Number Placeholder 3"/>
          <p:cNvSpPr>
            <a:spLocks noGrp="1"/>
          </p:cNvSpPr>
          <p:nvPr>
            <p:ph type="sldNum" sz="quarter" idx="5"/>
          </p:nvPr>
        </p:nvSpPr>
        <p:spPr/>
        <p:txBody>
          <a:bodyPr/>
          <a:lstStyle/>
          <a:p>
            <a:fld id="{6DFD7DB9-732E-4097-BD87-166EA10D650B}" type="slidenum">
              <a:rPr lang="en-US" smtClean="0"/>
              <a:t>6</a:t>
            </a:fld>
            <a:endParaRPr lang="en-US"/>
          </a:p>
        </p:txBody>
      </p:sp>
    </p:spTree>
    <p:extLst>
      <p:ext uri="{BB962C8B-B14F-4D97-AF65-F5344CB8AC3E}">
        <p14:creationId xmlns:p14="http://schemas.microsoft.com/office/powerpoint/2010/main" val="2120065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Alright, let’s talk $$$$$$$.  You can view an estimate of your town’s allocation on the WTA website if you go to the link below.  I also included the path to get to this document on the website.  If you follow this path to the American Rescue Plan Act in the Information Library, you will find all of the information that we have on ARPA right now.  You will need to log in to view those documents.  If you need help logging in, please see me after this presentation OR you can call the Shawano office and the staff will help you.  </a:t>
            </a:r>
          </a:p>
          <a:p>
            <a:endParaRPr lang="en-US" dirty="0"/>
          </a:p>
          <a:p>
            <a:r>
              <a:rPr lang="en-US" dirty="0"/>
              <a:t>That document includes a list of estimates for all towns, villages, and cities.  Remember, I said estimates.  These numbers are not final but they should give you a rough idea of how much money your community will be receiving.  Below I included a few examples.  The town of Cedar Rapids which is receiving the smallest allocation is receiving $4,151.72.  They have a population of 41 people.  The town of Marathon, where I live, is going to receive $109,328.67.  They have a population of 1,048 people.  The town of Grand Chute, who is receiving the largest allocation among towns is receiving over $2 million dollars with a population of a little over 23,000.  The point of this slide is to show you where you can find your estimate, to demonstrate how much money communities are receiving, and to emphasize that each town/village is receiving something.  </a:t>
            </a:r>
          </a:p>
          <a:p>
            <a:endParaRPr lang="en-US" dirty="0"/>
          </a:p>
          <a:p>
            <a:r>
              <a:rPr lang="en-US" dirty="0"/>
              <a:t>You do NOT HAVE TO APPLY to receive ARPA funds.  You may have some paperwork to complete, and we’ll talk about that in the final section of the presentation.  </a:t>
            </a:r>
          </a:p>
        </p:txBody>
      </p:sp>
      <p:sp>
        <p:nvSpPr>
          <p:cNvPr id="4" name="Slide Number Placeholder 3"/>
          <p:cNvSpPr>
            <a:spLocks noGrp="1"/>
          </p:cNvSpPr>
          <p:nvPr>
            <p:ph type="sldNum" sz="quarter" idx="5"/>
          </p:nvPr>
        </p:nvSpPr>
        <p:spPr/>
        <p:txBody>
          <a:bodyPr/>
          <a:lstStyle/>
          <a:p>
            <a:fld id="{6DFD7DB9-732E-4097-BD87-166EA10D650B}" type="slidenum">
              <a:rPr lang="en-US" smtClean="0"/>
              <a:t>7</a:t>
            </a:fld>
            <a:endParaRPr lang="en-US"/>
          </a:p>
        </p:txBody>
      </p:sp>
    </p:spTree>
    <p:extLst>
      <p:ext uri="{BB962C8B-B14F-4D97-AF65-F5344CB8AC3E}">
        <p14:creationId xmlns:p14="http://schemas.microsoft.com/office/powerpoint/2010/main" val="362739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FD7DB9-732E-4097-BD87-166EA10D650B}" type="slidenum">
              <a:rPr lang="en-US" smtClean="0"/>
              <a:t>8</a:t>
            </a:fld>
            <a:endParaRPr lang="en-US"/>
          </a:p>
        </p:txBody>
      </p:sp>
    </p:spTree>
    <p:extLst>
      <p:ext uri="{BB962C8B-B14F-4D97-AF65-F5344CB8AC3E}">
        <p14:creationId xmlns:p14="http://schemas.microsoft.com/office/powerpoint/2010/main" val="26278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section of this presentation will cover the allowable uses that we know of so far.  We generally know of 5 broad categories of expenses that ARPA funds can be used for.  Treasury has provided several examples, although at several points throughout their guidance they emphasize that these are non-exclusive lists meaning that there could be other allowable expenses that are out there that are not included on there lists.  </a:t>
            </a:r>
          </a:p>
          <a:p>
            <a:pPr marL="231366" indent="-231366">
              <a:buFont typeface="+mj-lt"/>
              <a:buAutoNum type="arabicPeriod"/>
            </a:pPr>
            <a:r>
              <a:rPr lang="en-US" dirty="0"/>
              <a:t>Support public health expenditures, by funding COVID-19 mitigation efforts, medical expenses, behavioral healthcare, and certain public health and safety staff;</a:t>
            </a:r>
          </a:p>
          <a:p>
            <a:pPr marL="231366" indent="-231366">
              <a:buFont typeface="+mj-lt"/>
              <a:buAutoNum type="arabicPeriod"/>
            </a:pPr>
            <a:r>
              <a:rPr lang="en-US" dirty="0"/>
              <a:t>Address negative economic impacts caused by the public health emergency, including economic harms to workers, households, small businesses, impacted industries, and the public sector</a:t>
            </a:r>
          </a:p>
        </p:txBody>
      </p:sp>
      <p:sp>
        <p:nvSpPr>
          <p:cNvPr id="4" name="Slide Number Placeholder 3"/>
          <p:cNvSpPr>
            <a:spLocks noGrp="1"/>
          </p:cNvSpPr>
          <p:nvPr>
            <p:ph type="sldNum" sz="quarter" idx="5"/>
          </p:nvPr>
        </p:nvSpPr>
        <p:spPr/>
        <p:txBody>
          <a:bodyPr/>
          <a:lstStyle/>
          <a:p>
            <a:fld id="{6DFD7DB9-732E-4097-BD87-166EA10D650B}" type="slidenum">
              <a:rPr lang="en-US" smtClean="0"/>
              <a:t>9</a:t>
            </a:fld>
            <a:endParaRPr lang="en-US"/>
          </a:p>
        </p:txBody>
      </p:sp>
    </p:spTree>
    <p:extLst>
      <p:ext uri="{BB962C8B-B14F-4D97-AF65-F5344CB8AC3E}">
        <p14:creationId xmlns:p14="http://schemas.microsoft.com/office/powerpoint/2010/main" val="29919278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869F5-A0C2-41D8-A7CA-7A247A877E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B3A0E8-0097-433F-BD83-C245CE5E62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606DC4-EB26-4767-AE12-FF569BC7AFBE}"/>
              </a:ext>
            </a:extLst>
          </p:cNvPr>
          <p:cNvSpPr>
            <a:spLocks noGrp="1"/>
          </p:cNvSpPr>
          <p:nvPr>
            <p:ph type="dt" sz="half" idx="10"/>
          </p:nvPr>
        </p:nvSpPr>
        <p:spPr/>
        <p:txBody>
          <a:bodyPr/>
          <a:lstStyle/>
          <a:p>
            <a:fld id="{13A65D41-597D-4D0C-9DB6-EC87A8815F13}" type="datetimeFigureOut">
              <a:rPr lang="en-US" smtClean="0"/>
              <a:t>6/17/2021</a:t>
            </a:fld>
            <a:endParaRPr lang="en-US"/>
          </a:p>
        </p:txBody>
      </p:sp>
      <p:sp>
        <p:nvSpPr>
          <p:cNvPr id="5" name="Footer Placeholder 4">
            <a:extLst>
              <a:ext uri="{FF2B5EF4-FFF2-40B4-BE49-F238E27FC236}">
                <a16:creationId xmlns:a16="http://schemas.microsoft.com/office/drawing/2014/main" id="{F86B3D85-2BBB-4589-8102-4EBF4E477F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8FEA6A-751D-4697-9E5F-4CCD0932D7B5}"/>
              </a:ext>
            </a:extLst>
          </p:cNvPr>
          <p:cNvSpPr>
            <a:spLocks noGrp="1"/>
          </p:cNvSpPr>
          <p:nvPr>
            <p:ph type="sldNum" sz="quarter" idx="12"/>
          </p:nvPr>
        </p:nvSpPr>
        <p:spPr/>
        <p:txBody>
          <a:bodyPr/>
          <a:lstStyle/>
          <a:p>
            <a:fld id="{5E4A9823-8ACA-42A0-B88B-5042A2C0510C}" type="slidenum">
              <a:rPr lang="en-US" smtClean="0"/>
              <a:t>‹#›</a:t>
            </a:fld>
            <a:endParaRPr lang="en-US"/>
          </a:p>
        </p:txBody>
      </p:sp>
      <p:pic>
        <p:nvPicPr>
          <p:cNvPr id="7" name="Picture 6" descr="Logo, company name&#10;&#10;Description automatically generated">
            <a:extLst>
              <a:ext uri="{FF2B5EF4-FFF2-40B4-BE49-F238E27FC236}">
                <a16:creationId xmlns:a16="http://schemas.microsoft.com/office/drawing/2014/main" id="{687F1216-0066-4E6A-AC13-E2DE3907F1A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8511" b="25929"/>
          <a:stretch/>
        </p:blipFill>
        <p:spPr>
          <a:xfrm>
            <a:off x="11545" y="195309"/>
            <a:ext cx="4027055" cy="1376039"/>
          </a:xfrm>
          <a:prstGeom prst="rect">
            <a:avLst/>
          </a:prstGeom>
        </p:spPr>
      </p:pic>
    </p:spTree>
    <p:extLst>
      <p:ext uri="{BB962C8B-B14F-4D97-AF65-F5344CB8AC3E}">
        <p14:creationId xmlns:p14="http://schemas.microsoft.com/office/powerpoint/2010/main" val="615724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9D7C-98E7-4950-8907-2831B901BB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A5D262-85DC-406E-8AEC-49950647E5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ED0A80-DC2C-4412-BA78-B56F27C7AA37}"/>
              </a:ext>
            </a:extLst>
          </p:cNvPr>
          <p:cNvSpPr>
            <a:spLocks noGrp="1"/>
          </p:cNvSpPr>
          <p:nvPr>
            <p:ph type="dt" sz="half" idx="10"/>
          </p:nvPr>
        </p:nvSpPr>
        <p:spPr/>
        <p:txBody>
          <a:bodyPr/>
          <a:lstStyle/>
          <a:p>
            <a:fld id="{13A65D41-597D-4D0C-9DB6-EC87A8815F13}" type="datetimeFigureOut">
              <a:rPr lang="en-US" smtClean="0"/>
              <a:t>6/17/2021</a:t>
            </a:fld>
            <a:endParaRPr lang="en-US"/>
          </a:p>
        </p:txBody>
      </p:sp>
      <p:sp>
        <p:nvSpPr>
          <p:cNvPr id="5" name="Footer Placeholder 4">
            <a:extLst>
              <a:ext uri="{FF2B5EF4-FFF2-40B4-BE49-F238E27FC236}">
                <a16:creationId xmlns:a16="http://schemas.microsoft.com/office/drawing/2014/main" id="{B795FB24-B6A6-4FB4-84CE-034E3138C9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FD6183-6DC8-4AC0-B53F-D938B440C797}"/>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184103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D0668F-6235-4CB5-8534-A94C2E0FD4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07F828-3F58-4B0A-9DA3-66AE4B4FD9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41E226-CB9E-4A77-8B55-8B130464B530}"/>
              </a:ext>
            </a:extLst>
          </p:cNvPr>
          <p:cNvSpPr>
            <a:spLocks noGrp="1"/>
          </p:cNvSpPr>
          <p:nvPr>
            <p:ph type="dt" sz="half" idx="10"/>
          </p:nvPr>
        </p:nvSpPr>
        <p:spPr/>
        <p:txBody>
          <a:bodyPr/>
          <a:lstStyle/>
          <a:p>
            <a:fld id="{13A65D41-597D-4D0C-9DB6-EC87A8815F13}" type="datetimeFigureOut">
              <a:rPr lang="en-US" smtClean="0"/>
              <a:t>6/17/2021</a:t>
            </a:fld>
            <a:endParaRPr lang="en-US"/>
          </a:p>
        </p:txBody>
      </p:sp>
      <p:sp>
        <p:nvSpPr>
          <p:cNvPr id="5" name="Footer Placeholder 4">
            <a:extLst>
              <a:ext uri="{FF2B5EF4-FFF2-40B4-BE49-F238E27FC236}">
                <a16:creationId xmlns:a16="http://schemas.microsoft.com/office/drawing/2014/main" id="{E2726EED-3CB0-4EB0-BF25-86F082A36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48D0CB-D3D4-4742-8B20-F91CE37432FD}"/>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4036800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9936B-EA18-4E1B-87AF-EE982F7B67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A22910-B838-49C2-BDB2-F8035B17CC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A42CF9-31C0-4B8D-A08C-8A259410232D}"/>
              </a:ext>
            </a:extLst>
          </p:cNvPr>
          <p:cNvSpPr>
            <a:spLocks noGrp="1"/>
          </p:cNvSpPr>
          <p:nvPr>
            <p:ph type="dt" sz="half" idx="10"/>
          </p:nvPr>
        </p:nvSpPr>
        <p:spPr/>
        <p:txBody>
          <a:bodyPr/>
          <a:lstStyle/>
          <a:p>
            <a:fld id="{13A65D41-597D-4D0C-9DB6-EC87A8815F13}" type="datetimeFigureOut">
              <a:rPr lang="en-US" smtClean="0"/>
              <a:t>6/17/2021</a:t>
            </a:fld>
            <a:endParaRPr lang="en-US"/>
          </a:p>
        </p:txBody>
      </p:sp>
      <p:sp>
        <p:nvSpPr>
          <p:cNvPr id="5" name="Footer Placeholder 4">
            <a:extLst>
              <a:ext uri="{FF2B5EF4-FFF2-40B4-BE49-F238E27FC236}">
                <a16:creationId xmlns:a16="http://schemas.microsoft.com/office/drawing/2014/main" id="{1F9E0842-D39B-4280-8BC4-1767E093F8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5A0534-EF7D-4D0B-AFF9-0B0D903C7139}"/>
              </a:ext>
            </a:extLst>
          </p:cNvPr>
          <p:cNvSpPr>
            <a:spLocks noGrp="1"/>
          </p:cNvSpPr>
          <p:nvPr>
            <p:ph type="sldNum" sz="quarter" idx="12"/>
          </p:nvPr>
        </p:nvSpPr>
        <p:spPr/>
        <p:txBody>
          <a:bodyPr/>
          <a:lstStyle/>
          <a:p>
            <a:fld id="{5E4A9823-8ACA-42A0-B88B-5042A2C0510C}" type="slidenum">
              <a:rPr lang="en-US" smtClean="0"/>
              <a:t>‹#›</a:t>
            </a:fld>
            <a:endParaRPr lang="en-US"/>
          </a:p>
        </p:txBody>
      </p:sp>
      <p:pic>
        <p:nvPicPr>
          <p:cNvPr id="7" name="Picture 6" descr="Logo, company name&#10;&#10;Description automatically generated">
            <a:extLst>
              <a:ext uri="{FF2B5EF4-FFF2-40B4-BE49-F238E27FC236}">
                <a16:creationId xmlns:a16="http://schemas.microsoft.com/office/drawing/2014/main" id="{687F1216-0066-4E6A-AC13-E2DE3907F1A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8511" b="25929"/>
          <a:stretch/>
        </p:blipFill>
        <p:spPr>
          <a:xfrm>
            <a:off x="11545" y="185738"/>
            <a:ext cx="4027055" cy="1376039"/>
          </a:xfrm>
          <a:prstGeom prst="rect">
            <a:avLst/>
          </a:prstGeom>
        </p:spPr>
      </p:pic>
    </p:spTree>
    <p:extLst>
      <p:ext uri="{BB962C8B-B14F-4D97-AF65-F5344CB8AC3E}">
        <p14:creationId xmlns:p14="http://schemas.microsoft.com/office/powerpoint/2010/main" val="342903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D53CD-590B-47CA-8A26-95E4B65F6F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56B149-B682-45D2-9246-35C0168AC9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D466E6-C8EF-473C-861D-87ADA5F09F48}"/>
              </a:ext>
            </a:extLst>
          </p:cNvPr>
          <p:cNvSpPr>
            <a:spLocks noGrp="1"/>
          </p:cNvSpPr>
          <p:nvPr>
            <p:ph type="dt" sz="half" idx="10"/>
          </p:nvPr>
        </p:nvSpPr>
        <p:spPr/>
        <p:txBody>
          <a:bodyPr/>
          <a:lstStyle/>
          <a:p>
            <a:fld id="{13A65D41-597D-4D0C-9DB6-EC87A8815F13}" type="datetimeFigureOut">
              <a:rPr lang="en-US" smtClean="0"/>
              <a:t>6/17/2021</a:t>
            </a:fld>
            <a:endParaRPr lang="en-US"/>
          </a:p>
        </p:txBody>
      </p:sp>
      <p:sp>
        <p:nvSpPr>
          <p:cNvPr id="5" name="Footer Placeholder 4">
            <a:extLst>
              <a:ext uri="{FF2B5EF4-FFF2-40B4-BE49-F238E27FC236}">
                <a16:creationId xmlns:a16="http://schemas.microsoft.com/office/drawing/2014/main" id="{80FF35FC-42F1-445C-9FCE-CBF9ED012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8B824A-2FF7-4D2D-9416-51FFE45C0FFF}"/>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2389699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9280C-E509-4CFE-9406-2B11B6425A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23B1F0-A032-4D31-A51B-0D1688A254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339B52-62B7-44D2-AC21-C2E610F1AF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C9D909-1B3E-40AB-9824-2F04E200086D}"/>
              </a:ext>
            </a:extLst>
          </p:cNvPr>
          <p:cNvSpPr>
            <a:spLocks noGrp="1"/>
          </p:cNvSpPr>
          <p:nvPr>
            <p:ph type="dt" sz="half" idx="10"/>
          </p:nvPr>
        </p:nvSpPr>
        <p:spPr/>
        <p:txBody>
          <a:bodyPr/>
          <a:lstStyle/>
          <a:p>
            <a:fld id="{13A65D41-597D-4D0C-9DB6-EC87A8815F13}" type="datetimeFigureOut">
              <a:rPr lang="en-US" smtClean="0"/>
              <a:t>6/17/2021</a:t>
            </a:fld>
            <a:endParaRPr lang="en-US"/>
          </a:p>
        </p:txBody>
      </p:sp>
      <p:sp>
        <p:nvSpPr>
          <p:cNvPr id="6" name="Footer Placeholder 5">
            <a:extLst>
              <a:ext uri="{FF2B5EF4-FFF2-40B4-BE49-F238E27FC236}">
                <a16:creationId xmlns:a16="http://schemas.microsoft.com/office/drawing/2014/main" id="{76AD271C-F6F9-48CB-B996-74C5264BDC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5A2757-C2C1-4DE8-977E-C0F43F8A2361}"/>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152874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9C7E-9186-468F-A4D3-622EE06668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83D7C6-3A77-4BEE-BBA1-3D68BF652C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46136C-EE26-474E-A563-A1B833BA76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88DF5F-1C18-4C19-B4F5-A21EB3BCD1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548397-C747-44AB-A941-92F70E6D7E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96A82F-5C43-48D7-9FCD-30E0B8976821}"/>
              </a:ext>
            </a:extLst>
          </p:cNvPr>
          <p:cNvSpPr>
            <a:spLocks noGrp="1"/>
          </p:cNvSpPr>
          <p:nvPr>
            <p:ph type="dt" sz="half" idx="10"/>
          </p:nvPr>
        </p:nvSpPr>
        <p:spPr/>
        <p:txBody>
          <a:bodyPr/>
          <a:lstStyle/>
          <a:p>
            <a:fld id="{13A65D41-597D-4D0C-9DB6-EC87A8815F13}" type="datetimeFigureOut">
              <a:rPr lang="en-US" smtClean="0"/>
              <a:t>6/17/2021</a:t>
            </a:fld>
            <a:endParaRPr lang="en-US"/>
          </a:p>
        </p:txBody>
      </p:sp>
      <p:sp>
        <p:nvSpPr>
          <p:cNvPr id="8" name="Footer Placeholder 7">
            <a:extLst>
              <a:ext uri="{FF2B5EF4-FFF2-40B4-BE49-F238E27FC236}">
                <a16:creationId xmlns:a16="http://schemas.microsoft.com/office/drawing/2014/main" id="{D71BC207-DC7C-4EF7-9F50-B8CED1353B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B3A8DA-8F65-46FC-A419-598B3191B8B5}"/>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2311122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AFCDE-EE51-4C65-9D02-1957F1E76A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ED499E-718B-4E6D-A467-F3771A36B2A8}"/>
              </a:ext>
            </a:extLst>
          </p:cNvPr>
          <p:cNvSpPr>
            <a:spLocks noGrp="1"/>
          </p:cNvSpPr>
          <p:nvPr>
            <p:ph type="dt" sz="half" idx="10"/>
          </p:nvPr>
        </p:nvSpPr>
        <p:spPr/>
        <p:txBody>
          <a:bodyPr/>
          <a:lstStyle/>
          <a:p>
            <a:fld id="{13A65D41-597D-4D0C-9DB6-EC87A8815F13}" type="datetimeFigureOut">
              <a:rPr lang="en-US" smtClean="0"/>
              <a:t>6/17/2021</a:t>
            </a:fld>
            <a:endParaRPr lang="en-US"/>
          </a:p>
        </p:txBody>
      </p:sp>
      <p:sp>
        <p:nvSpPr>
          <p:cNvPr id="4" name="Footer Placeholder 3">
            <a:extLst>
              <a:ext uri="{FF2B5EF4-FFF2-40B4-BE49-F238E27FC236}">
                <a16:creationId xmlns:a16="http://schemas.microsoft.com/office/drawing/2014/main" id="{50057053-9EA7-4808-BCBC-1D877D4115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B95047-BB4C-460A-9B94-8F27E58A4B21}"/>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4282003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913221-F784-4266-89EC-D739657B689F}"/>
              </a:ext>
            </a:extLst>
          </p:cNvPr>
          <p:cNvSpPr>
            <a:spLocks noGrp="1"/>
          </p:cNvSpPr>
          <p:nvPr>
            <p:ph type="dt" sz="half" idx="10"/>
          </p:nvPr>
        </p:nvSpPr>
        <p:spPr/>
        <p:txBody>
          <a:bodyPr/>
          <a:lstStyle/>
          <a:p>
            <a:fld id="{13A65D41-597D-4D0C-9DB6-EC87A8815F13}" type="datetimeFigureOut">
              <a:rPr lang="en-US" smtClean="0"/>
              <a:t>6/17/2021</a:t>
            </a:fld>
            <a:endParaRPr lang="en-US"/>
          </a:p>
        </p:txBody>
      </p:sp>
      <p:sp>
        <p:nvSpPr>
          <p:cNvPr id="3" name="Footer Placeholder 2">
            <a:extLst>
              <a:ext uri="{FF2B5EF4-FFF2-40B4-BE49-F238E27FC236}">
                <a16:creationId xmlns:a16="http://schemas.microsoft.com/office/drawing/2014/main" id="{E290185A-4291-4C1B-8DC5-C1A87C9E6C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F2FA1D-F849-45DE-A1F6-31165C71587A}"/>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384306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384FA-B388-4D2F-8BBE-A2CEFB4A1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7B7215-C735-4E5B-BE89-F43C54E596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2B647C-94CC-4E88-92A1-8109A181BB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5AA662-8CA7-40B7-ACAA-CC0D11EC9C9D}"/>
              </a:ext>
            </a:extLst>
          </p:cNvPr>
          <p:cNvSpPr>
            <a:spLocks noGrp="1"/>
          </p:cNvSpPr>
          <p:nvPr>
            <p:ph type="dt" sz="half" idx="10"/>
          </p:nvPr>
        </p:nvSpPr>
        <p:spPr/>
        <p:txBody>
          <a:bodyPr/>
          <a:lstStyle/>
          <a:p>
            <a:fld id="{13A65D41-597D-4D0C-9DB6-EC87A8815F13}" type="datetimeFigureOut">
              <a:rPr lang="en-US" smtClean="0"/>
              <a:t>6/17/2021</a:t>
            </a:fld>
            <a:endParaRPr lang="en-US"/>
          </a:p>
        </p:txBody>
      </p:sp>
      <p:sp>
        <p:nvSpPr>
          <p:cNvPr id="6" name="Footer Placeholder 5">
            <a:extLst>
              <a:ext uri="{FF2B5EF4-FFF2-40B4-BE49-F238E27FC236}">
                <a16:creationId xmlns:a16="http://schemas.microsoft.com/office/drawing/2014/main" id="{E3141E86-23B3-45CB-B1BD-65ADAF796D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0A943-019D-493C-96A8-DBB88D7C1E0A}"/>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2377973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F3C0-55FA-444F-BE93-571054B13E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E47BCD-2D6E-4C74-B934-2BF0A6CC8A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848D2C-55D6-401F-A1BB-E322D3998F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02E01E-0DE5-45B6-9C43-BD017250DBDD}"/>
              </a:ext>
            </a:extLst>
          </p:cNvPr>
          <p:cNvSpPr>
            <a:spLocks noGrp="1"/>
          </p:cNvSpPr>
          <p:nvPr>
            <p:ph type="dt" sz="half" idx="10"/>
          </p:nvPr>
        </p:nvSpPr>
        <p:spPr/>
        <p:txBody>
          <a:bodyPr/>
          <a:lstStyle/>
          <a:p>
            <a:fld id="{13A65D41-597D-4D0C-9DB6-EC87A8815F13}" type="datetimeFigureOut">
              <a:rPr lang="en-US" smtClean="0"/>
              <a:t>6/17/2021</a:t>
            </a:fld>
            <a:endParaRPr lang="en-US"/>
          </a:p>
        </p:txBody>
      </p:sp>
      <p:sp>
        <p:nvSpPr>
          <p:cNvPr id="6" name="Footer Placeholder 5">
            <a:extLst>
              <a:ext uri="{FF2B5EF4-FFF2-40B4-BE49-F238E27FC236}">
                <a16:creationId xmlns:a16="http://schemas.microsoft.com/office/drawing/2014/main" id="{1F10B5A3-55C0-4699-89F5-4FE415D724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29EF3E-25A1-4C18-88B5-31434E2A5F0D}"/>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355166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B69444-9229-49E6-A6E5-0A325936D4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300368-9F44-41D2-8124-17D3813D44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D23FB0-DF18-4C1B-BFB4-9DA8EF0075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65D41-597D-4D0C-9DB6-EC87A8815F13}" type="datetimeFigureOut">
              <a:rPr lang="en-US" smtClean="0"/>
              <a:t>6/17/2021</a:t>
            </a:fld>
            <a:endParaRPr lang="en-US"/>
          </a:p>
        </p:txBody>
      </p:sp>
      <p:sp>
        <p:nvSpPr>
          <p:cNvPr id="5" name="Footer Placeholder 4">
            <a:extLst>
              <a:ext uri="{FF2B5EF4-FFF2-40B4-BE49-F238E27FC236}">
                <a16:creationId xmlns:a16="http://schemas.microsoft.com/office/drawing/2014/main" id="{8CEF541F-E3BA-45AC-AE45-E3696B4250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FA998A-5198-470A-9CDF-4CDA7BEB98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A9823-8ACA-42A0-B88B-5042A2C0510C}" type="slidenum">
              <a:rPr lang="en-US" smtClean="0"/>
              <a:t>‹#›</a:t>
            </a:fld>
            <a:endParaRPr lang="en-US"/>
          </a:p>
        </p:txBody>
      </p:sp>
    </p:spTree>
    <p:extLst>
      <p:ext uri="{BB962C8B-B14F-4D97-AF65-F5344CB8AC3E}">
        <p14:creationId xmlns:p14="http://schemas.microsoft.com/office/powerpoint/2010/main" val="538533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dnb.com/duns-number/lookup.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revenue.wi.gov/Pages/SLF/ARPA.aspx" TargetMode="External"/><Relationship Id="rId5" Type="http://schemas.openxmlformats.org/officeDocument/2006/relationships/hyperlink" Target="https://sam.gov/content/home" TargetMode="External"/><Relationship Id="rId4" Type="http://schemas.openxmlformats.org/officeDocument/2006/relationships/hyperlink" Target="https://fedgov.dnb.com/webfor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revenue.wi.gov/Pages/Report/Home.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38405-6A9B-4FE8-9190-AA383A6C0E78}"/>
              </a:ext>
            </a:extLst>
          </p:cNvPr>
          <p:cNvSpPr>
            <a:spLocks noGrp="1"/>
          </p:cNvSpPr>
          <p:nvPr>
            <p:ph type="ctrTitle"/>
          </p:nvPr>
        </p:nvSpPr>
        <p:spPr>
          <a:xfrm>
            <a:off x="2326278" y="1939968"/>
            <a:ext cx="6954982" cy="1866104"/>
          </a:xfrm>
          <a:ln w="76200">
            <a:solidFill>
              <a:srgbClr val="003F5F"/>
            </a:solidFill>
          </a:ln>
        </p:spPr>
        <p:style>
          <a:lnRef idx="2">
            <a:schemeClr val="accent1"/>
          </a:lnRef>
          <a:fillRef idx="1">
            <a:schemeClr val="lt1"/>
          </a:fillRef>
          <a:effectRef idx="0">
            <a:schemeClr val="accent1"/>
          </a:effectRef>
          <a:fontRef idx="minor">
            <a:schemeClr val="dk1"/>
          </a:fontRef>
        </p:style>
        <p:txBody>
          <a:bodyPr/>
          <a:lstStyle/>
          <a:p>
            <a:r>
              <a:rPr lang="en-US" b="1" dirty="0">
                <a:solidFill>
                  <a:srgbClr val="002060"/>
                </a:solidFill>
              </a:rPr>
              <a:t>American Rescue Plan Act of 2021</a:t>
            </a:r>
          </a:p>
        </p:txBody>
      </p:sp>
      <p:pic>
        <p:nvPicPr>
          <p:cNvPr id="4" name="Picture 3">
            <a:extLst>
              <a:ext uri="{FF2B5EF4-FFF2-40B4-BE49-F238E27FC236}">
                <a16:creationId xmlns:a16="http://schemas.microsoft.com/office/drawing/2014/main" id="{EB6D8D56-D0B5-45AC-8C8E-10DE5E594690}"/>
              </a:ext>
            </a:extLst>
          </p:cNvPr>
          <p:cNvPicPr>
            <a:picLocks noChangeAspect="1"/>
          </p:cNvPicPr>
          <p:nvPr/>
        </p:nvPicPr>
        <p:blipFill>
          <a:blip r:embed="rId3"/>
          <a:stretch>
            <a:fillRect/>
          </a:stretch>
        </p:blipFill>
        <p:spPr>
          <a:xfrm>
            <a:off x="7848502" y="4021763"/>
            <a:ext cx="3929062" cy="2500313"/>
          </a:xfrm>
          <a:prstGeom prst="rect">
            <a:avLst/>
          </a:prstGeom>
        </p:spPr>
      </p:pic>
    </p:spTree>
    <p:extLst>
      <p:ext uri="{BB962C8B-B14F-4D97-AF65-F5344CB8AC3E}">
        <p14:creationId xmlns:p14="http://schemas.microsoft.com/office/powerpoint/2010/main" val="3361682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0DFD1-DBD7-4294-AC68-9855DD0AADFE}"/>
              </a:ext>
            </a:extLst>
          </p:cNvPr>
          <p:cNvSpPr>
            <a:spLocks noGrp="1"/>
          </p:cNvSpPr>
          <p:nvPr>
            <p:ph type="title"/>
          </p:nvPr>
        </p:nvSpPr>
        <p:spPr>
          <a:xfrm>
            <a:off x="4194928" y="716437"/>
            <a:ext cx="7158872" cy="974251"/>
          </a:xfrm>
        </p:spPr>
        <p:txBody>
          <a:bodyPr/>
          <a:lstStyle/>
          <a:p>
            <a:pPr algn="ctr"/>
            <a:r>
              <a:rPr lang="en-US" b="1" u="sng" dirty="0">
                <a:solidFill>
                  <a:srgbClr val="003F5F"/>
                </a:solidFill>
              </a:rPr>
              <a:t>Allowable Uses</a:t>
            </a:r>
          </a:p>
        </p:txBody>
      </p:sp>
      <p:sp>
        <p:nvSpPr>
          <p:cNvPr id="3" name="Content Placeholder 2">
            <a:extLst>
              <a:ext uri="{FF2B5EF4-FFF2-40B4-BE49-F238E27FC236}">
                <a16:creationId xmlns:a16="http://schemas.microsoft.com/office/drawing/2014/main" id="{344078CA-67A8-4374-A86F-86FD655ED547}"/>
              </a:ext>
            </a:extLst>
          </p:cNvPr>
          <p:cNvSpPr>
            <a:spLocks noGrp="1"/>
          </p:cNvSpPr>
          <p:nvPr>
            <p:ph idx="1"/>
          </p:nvPr>
        </p:nvSpPr>
        <p:spPr>
          <a:xfrm>
            <a:off x="838200" y="1825624"/>
            <a:ext cx="10515600" cy="4797913"/>
          </a:xfrm>
        </p:spPr>
        <p:txBody>
          <a:bodyPr>
            <a:noAutofit/>
          </a:bodyPr>
          <a:lstStyle/>
          <a:p>
            <a:pPr marL="457200" indent="-457200">
              <a:buFont typeface="+mj-lt"/>
              <a:buAutoNum type="arabicPeriod" startAt="3"/>
            </a:pPr>
            <a:r>
              <a:rPr lang="en-US" sz="3600" dirty="0">
                <a:solidFill>
                  <a:srgbClr val="E71939"/>
                </a:solidFill>
              </a:rPr>
              <a:t>Replace lost public sector revenue</a:t>
            </a:r>
          </a:p>
          <a:p>
            <a:pPr lvl="1"/>
            <a:r>
              <a:rPr lang="en-US" sz="3200" dirty="0">
                <a:solidFill>
                  <a:srgbClr val="003F5F"/>
                </a:solidFill>
              </a:rPr>
              <a:t>Estimated Revenue – Base Year Revenue</a:t>
            </a:r>
          </a:p>
          <a:p>
            <a:pPr lvl="1"/>
            <a:r>
              <a:rPr lang="en-US" sz="3200" dirty="0">
                <a:solidFill>
                  <a:srgbClr val="E71939"/>
                </a:solidFill>
              </a:rPr>
              <a:t>Base Year Revenue * [(1 + growth adjustment) ^( n/12)]</a:t>
            </a:r>
          </a:p>
          <a:p>
            <a:pPr lvl="2"/>
            <a:r>
              <a:rPr lang="en-US" dirty="0">
                <a:solidFill>
                  <a:srgbClr val="E71939"/>
                </a:solidFill>
              </a:rPr>
              <a:t>Base Year Revenue is your 2019 actual revenue</a:t>
            </a:r>
          </a:p>
          <a:p>
            <a:pPr lvl="2"/>
            <a:r>
              <a:rPr lang="en-US" dirty="0">
                <a:solidFill>
                  <a:srgbClr val="E71939"/>
                </a:solidFill>
              </a:rPr>
              <a:t>Growth adjustment is the greater of 4.1 percent or your average annual revenue growth in 2017, 2018, 2019</a:t>
            </a:r>
          </a:p>
          <a:p>
            <a:pPr lvl="2"/>
            <a:r>
              <a:rPr lang="en-US" dirty="0">
                <a:solidFill>
                  <a:srgbClr val="E71939"/>
                </a:solidFill>
              </a:rPr>
              <a:t>N is number of months elapsed </a:t>
            </a:r>
          </a:p>
          <a:p>
            <a:pPr lvl="1"/>
            <a:r>
              <a:rPr lang="en-US" sz="3200" dirty="0">
                <a:solidFill>
                  <a:srgbClr val="003F5F"/>
                </a:solidFill>
              </a:rPr>
              <a:t>Perform Calculations for</a:t>
            </a:r>
          </a:p>
          <a:p>
            <a:pPr lvl="2"/>
            <a:r>
              <a:rPr lang="en-US" dirty="0">
                <a:solidFill>
                  <a:srgbClr val="003F5F"/>
                </a:solidFill>
              </a:rPr>
              <a:t>2020, 2021, 2022, 2023</a:t>
            </a:r>
          </a:p>
          <a:p>
            <a:pPr lvl="1"/>
            <a:r>
              <a:rPr lang="en-US" sz="3200" dirty="0">
                <a:solidFill>
                  <a:srgbClr val="E71939"/>
                </a:solidFill>
              </a:rPr>
              <a:t>Important: </a:t>
            </a:r>
            <a:r>
              <a:rPr lang="en-US" sz="3200" b="1" u="sng" dirty="0">
                <a:solidFill>
                  <a:srgbClr val="E71939"/>
                </a:solidFill>
              </a:rPr>
              <a:t>ROADS, FIRE/EMS</a:t>
            </a:r>
          </a:p>
          <a:p>
            <a:pPr marL="914400" lvl="2" indent="0">
              <a:buNone/>
            </a:pPr>
            <a:endParaRPr lang="en-US" dirty="0">
              <a:solidFill>
                <a:srgbClr val="E71939"/>
              </a:solidFill>
            </a:endParaRPr>
          </a:p>
          <a:p>
            <a:pPr lvl="2"/>
            <a:endParaRPr lang="en-US" dirty="0"/>
          </a:p>
          <a:p>
            <a:pPr marL="914400" lvl="2" indent="0">
              <a:buNone/>
            </a:pPr>
            <a:endParaRPr lang="en-US" sz="2800" dirty="0">
              <a:solidFill>
                <a:srgbClr val="003F5F"/>
              </a:solidFill>
            </a:endParaRPr>
          </a:p>
          <a:p>
            <a:pPr marL="0" indent="0">
              <a:buNone/>
            </a:pPr>
            <a:endParaRPr lang="en-US" sz="3600" dirty="0">
              <a:solidFill>
                <a:srgbClr val="E71939"/>
              </a:solidFill>
            </a:endParaRPr>
          </a:p>
          <a:p>
            <a:pPr marL="742950" indent="-742950">
              <a:buFont typeface="+mj-lt"/>
              <a:buAutoNum type="arabicPeriod" startAt="2"/>
            </a:pPr>
            <a:endParaRPr lang="en-US" sz="3600" dirty="0">
              <a:solidFill>
                <a:srgbClr val="E71939"/>
              </a:solidFill>
            </a:endParaRPr>
          </a:p>
        </p:txBody>
      </p:sp>
    </p:spTree>
    <p:extLst>
      <p:ext uri="{BB962C8B-B14F-4D97-AF65-F5344CB8AC3E}">
        <p14:creationId xmlns:p14="http://schemas.microsoft.com/office/powerpoint/2010/main" val="1951420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0DFD1-DBD7-4294-AC68-9855DD0AADFE}"/>
              </a:ext>
            </a:extLst>
          </p:cNvPr>
          <p:cNvSpPr>
            <a:spLocks noGrp="1"/>
          </p:cNvSpPr>
          <p:nvPr>
            <p:ph type="title"/>
          </p:nvPr>
        </p:nvSpPr>
        <p:spPr/>
        <p:txBody>
          <a:bodyPr/>
          <a:lstStyle/>
          <a:p>
            <a:pPr algn="r"/>
            <a:r>
              <a:rPr lang="en-US" b="1" u="sng" dirty="0">
                <a:solidFill>
                  <a:srgbClr val="003F5F"/>
                </a:solidFill>
              </a:rPr>
              <a:t>Allowable Uses</a:t>
            </a:r>
          </a:p>
        </p:txBody>
      </p:sp>
      <p:sp>
        <p:nvSpPr>
          <p:cNvPr id="3" name="Content Placeholder 2">
            <a:extLst>
              <a:ext uri="{FF2B5EF4-FFF2-40B4-BE49-F238E27FC236}">
                <a16:creationId xmlns:a16="http://schemas.microsoft.com/office/drawing/2014/main" id="{344078CA-67A8-4374-A86F-86FD655ED547}"/>
              </a:ext>
            </a:extLst>
          </p:cNvPr>
          <p:cNvSpPr>
            <a:spLocks noGrp="1"/>
          </p:cNvSpPr>
          <p:nvPr>
            <p:ph idx="1"/>
          </p:nvPr>
        </p:nvSpPr>
        <p:spPr>
          <a:xfrm>
            <a:off x="838200" y="1825624"/>
            <a:ext cx="10515600" cy="4680683"/>
          </a:xfrm>
        </p:spPr>
        <p:txBody>
          <a:bodyPr>
            <a:normAutofit lnSpcReduction="10000"/>
          </a:bodyPr>
          <a:lstStyle/>
          <a:p>
            <a:pPr marL="0" indent="0">
              <a:buNone/>
            </a:pPr>
            <a:r>
              <a:rPr lang="en-US" sz="3200" dirty="0">
                <a:solidFill>
                  <a:srgbClr val="E71939"/>
                </a:solidFill>
              </a:rPr>
              <a:t>4.  Provide premium pay for essential workers</a:t>
            </a:r>
          </a:p>
          <a:p>
            <a:pPr lvl="1"/>
            <a:r>
              <a:rPr lang="en-US" sz="2800" dirty="0">
                <a:solidFill>
                  <a:srgbClr val="003F5F"/>
                </a:solidFill>
              </a:rPr>
              <a:t>“Those workers needed to maintain continuity of operations of essential critical infrastructure sectors….”</a:t>
            </a:r>
          </a:p>
          <a:p>
            <a:pPr lvl="1"/>
            <a:endParaRPr lang="en-US" sz="2800" dirty="0">
              <a:solidFill>
                <a:srgbClr val="003F5F"/>
              </a:solidFill>
            </a:endParaRPr>
          </a:p>
          <a:p>
            <a:pPr lvl="1"/>
            <a:r>
              <a:rPr lang="en-US" sz="2800" dirty="0">
                <a:solidFill>
                  <a:srgbClr val="003F5F"/>
                </a:solidFill>
              </a:rPr>
              <a:t>Up to $13 per hour in addition to wages</a:t>
            </a:r>
          </a:p>
          <a:p>
            <a:pPr lvl="1"/>
            <a:endParaRPr lang="en-US" sz="2800" dirty="0">
              <a:solidFill>
                <a:srgbClr val="003F5F"/>
              </a:solidFill>
            </a:endParaRPr>
          </a:p>
          <a:p>
            <a:pPr lvl="1"/>
            <a:r>
              <a:rPr lang="en-US" sz="2800" dirty="0">
                <a:solidFill>
                  <a:srgbClr val="003F5F"/>
                </a:solidFill>
              </a:rPr>
              <a:t>Cannot exceed $25,000 per eligible worker</a:t>
            </a:r>
          </a:p>
          <a:p>
            <a:pPr lvl="1"/>
            <a:endParaRPr lang="en-US" sz="2800" dirty="0">
              <a:solidFill>
                <a:srgbClr val="003F5F"/>
              </a:solidFill>
            </a:endParaRPr>
          </a:p>
          <a:p>
            <a:pPr lvl="1"/>
            <a:r>
              <a:rPr lang="en-US" sz="2800" dirty="0">
                <a:solidFill>
                  <a:srgbClr val="003F5F"/>
                </a:solidFill>
              </a:rPr>
              <a:t>150% total pay limit</a:t>
            </a:r>
          </a:p>
          <a:p>
            <a:pPr lvl="1"/>
            <a:endParaRPr lang="en-US" sz="2800" dirty="0">
              <a:solidFill>
                <a:srgbClr val="003F5F"/>
              </a:solidFill>
            </a:endParaRPr>
          </a:p>
          <a:p>
            <a:pPr lvl="1"/>
            <a:r>
              <a:rPr lang="en-US" sz="2800" u="sng" dirty="0">
                <a:solidFill>
                  <a:srgbClr val="003F5F"/>
                </a:solidFill>
              </a:rPr>
              <a:t>Not for elected officials</a:t>
            </a:r>
          </a:p>
          <a:p>
            <a:pPr marL="0" indent="0">
              <a:buNone/>
            </a:pPr>
            <a:endParaRPr lang="en-US" sz="3600" dirty="0">
              <a:solidFill>
                <a:srgbClr val="E71939"/>
              </a:solidFill>
            </a:endParaRPr>
          </a:p>
        </p:txBody>
      </p:sp>
    </p:spTree>
    <p:extLst>
      <p:ext uri="{BB962C8B-B14F-4D97-AF65-F5344CB8AC3E}">
        <p14:creationId xmlns:p14="http://schemas.microsoft.com/office/powerpoint/2010/main" val="2979330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0DFD1-DBD7-4294-AC68-9855DD0AADFE}"/>
              </a:ext>
            </a:extLst>
          </p:cNvPr>
          <p:cNvSpPr>
            <a:spLocks noGrp="1"/>
          </p:cNvSpPr>
          <p:nvPr>
            <p:ph type="title"/>
          </p:nvPr>
        </p:nvSpPr>
        <p:spPr/>
        <p:txBody>
          <a:bodyPr/>
          <a:lstStyle/>
          <a:p>
            <a:pPr algn="ctr"/>
            <a:r>
              <a:rPr lang="en-US" b="1" u="sng" dirty="0">
                <a:solidFill>
                  <a:srgbClr val="003F5F"/>
                </a:solidFill>
              </a:rPr>
              <a:t>Allowable Uses</a:t>
            </a:r>
          </a:p>
        </p:txBody>
      </p:sp>
      <p:sp>
        <p:nvSpPr>
          <p:cNvPr id="3" name="Content Placeholder 2">
            <a:extLst>
              <a:ext uri="{FF2B5EF4-FFF2-40B4-BE49-F238E27FC236}">
                <a16:creationId xmlns:a16="http://schemas.microsoft.com/office/drawing/2014/main" id="{344078CA-67A8-4374-A86F-86FD655ED547}"/>
              </a:ext>
            </a:extLst>
          </p:cNvPr>
          <p:cNvSpPr>
            <a:spLocks noGrp="1"/>
          </p:cNvSpPr>
          <p:nvPr>
            <p:ph idx="1"/>
          </p:nvPr>
        </p:nvSpPr>
        <p:spPr/>
        <p:txBody>
          <a:bodyPr>
            <a:normAutofit lnSpcReduction="10000"/>
          </a:bodyPr>
          <a:lstStyle/>
          <a:p>
            <a:pPr marL="514350" indent="-514350">
              <a:buAutoNum type="arabicPeriod" startAt="5"/>
            </a:pPr>
            <a:r>
              <a:rPr lang="en-US" sz="3200" dirty="0">
                <a:solidFill>
                  <a:srgbClr val="E71939"/>
                </a:solidFill>
              </a:rPr>
              <a:t>Invest in water, sewer, and broadband infrastructure</a:t>
            </a:r>
          </a:p>
          <a:p>
            <a:pPr lvl="1"/>
            <a:r>
              <a:rPr lang="en-US" sz="2800" dirty="0">
                <a:solidFill>
                  <a:srgbClr val="003F5F"/>
                </a:solidFill>
              </a:rPr>
              <a:t>Water and Sewer (including Stormwater)</a:t>
            </a:r>
          </a:p>
          <a:p>
            <a:pPr lvl="2"/>
            <a:r>
              <a:rPr lang="en-US" sz="2400" dirty="0">
                <a:solidFill>
                  <a:srgbClr val="003F5F"/>
                </a:solidFill>
              </a:rPr>
              <a:t>Construct, improve, and repair wastewater treatment plants</a:t>
            </a:r>
          </a:p>
          <a:p>
            <a:pPr lvl="2"/>
            <a:r>
              <a:rPr lang="en-US" sz="2400" dirty="0">
                <a:solidFill>
                  <a:srgbClr val="003F5F"/>
                </a:solidFill>
              </a:rPr>
              <a:t>Control non-point sources of pollution</a:t>
            </a:r>
          </a:p>
          <a:p>
            <a:pPr marL="914400" lvl="2" indent="0">
              <a:buNone/>
            </a:pPr>
            <a:endParaRPr lang="en-US" sz="2400" dirty="0">
              <a:solidFill>
                <a:srgbClr val="E71939"/>
              </a:solidFill>
            </a:endParaRPr>
          </a:p>
          <a:p>
            <a:pPr lvl="1"/>
            <a:r>
              <a:rPr lang="en-US" sz="2800" dirty="0">
                <a:solidFill>
                  <a:srgbClr val="003F5F"/>
                </a:solidFill>
              </a:rPr>
              <a:t>Broadband</a:t>
            </a:r>
          </a:p>
          <a:p>
            <a:pPr lvl="2"/>
            <a:r>
              <a:rPr lang="en-US" sz="2400" u="sng" dirty="0">
                <a:solidFill>
                  <a:srgbClr val="E71939"/>
                </a:solidFill>
              </a:rPr>
              <a:t>Unserved</a:t>
            </a:r>
            <a:r>
              <a:rPr lang="en-US" sz="2400" dirty="0">
                <a:solidFill>
                  <a:srgbClr val="E71939"/>
                </a:solidFill>
              </a:rPr>
              <a:t> and </a:t>
            </a:r>
            <a:r>
              <a:rPr lang="en-US" sz="2400" u="sng" dirty="0">
                <a:solidFill>
                  <a:srgbClr val="E71939"/>
                </a:solidFill>
              </a:rPr>
              <a:t>underserved</a:t>
            </a:r>
            <a:r>
              <a:rPr lang="en-US" sz="2400" dirty="0">
                <a:solidFill>
                  <a:srgbClr val="E71939"/>
                </a:solidFill>
              </a:rPr>
              <a:t> households and businesses</a:t>
            </a:r>
          </a:p>
          <a:p>
            <a:pPr lvl="3"/>
            <a:r>
              <a:rPr lang="en-US" sz="2200" dirty="0">
                <a:solidFill>
                  <a:srgbClr val="E71939"/>
                </a:solidFill>
              </a:rPr>
              <a:t>Lacking a wireline connection that reliably delivers minimum speeds of 25 </a:t>
            </a:r>
            <a:r>
              <a:rPr lang="en-US" sz="2200" dirty="0" err="1">
                <a:solidFill>
                  <a:srgbClr val="E71939"/>
                </a:solidFill>
              </a:rPr>
              <a:t>mbps</a:t>
            </a:r>
            <a:r>
              <a:rPr lang="en-US" sz="2200" dirty="0">
                <a:solidFill>
                  <a:srgbClr val="E71939"/>
                </a:solidFill>
              </a:rPr>
              <a:t> download and 3 </a:t>
            </a:r>
            <a:r>
              <a:rPr lang="en-US" sz="2200" dirty="0" err="1">
                <a:solidFill>
                  <a:srgbClr val="E71939"/>
                </a:solidFill>
              </a:rPr>
              <a:t>mbps</a:t>
            </a:r>
            <a:r>
              <a:rPr lang="en-US" sz="2200" dirty="0">
                <a:solidFill>
                  <a:srgbClr val="E71939"/>
                </a:solidFill>
              </a:rPr>
              <a:t> upload</a:t>
            </a:r>
          </a:p>
          <a:p>
            <a:pPr lvl="2"/>
            <a:r>
              <a:rPr lang="en-US" sz="2400" dirty="0">
                <a:solidFill>
                  <a:srgbClr val="E71939"/>
                </a:solidFill>
              </a:rPr>
              <a:t>Standard: Service must meet or exceed upload and download speeds of 100 mbps unless 20mbps upload is justifiable</a:t>
            </a:r>
          </a:p>
          <a:p>
            <a:pPr lvl="2"/>
            <a:endParaRPr lang="en-US" sz="2400" dirty="0">
              <a:solidFill>
                <a:srgbClr val="E71939"/>
              </a:solidFill>
            </a:endParaRPr>
          </a:p>
          <a:p>
            <a:pPr marL="457200" indent="-457200">
              <a:buFont typeface="+mj-lt"/>
              <a:buAutoNum type="arabicPeriod" startAt="3"/>
            </a:pPr>
            <a:endParaRPr lang="en-US" sz="3600" dirty="0">
              <a:solidFill>
                <a:srgbClr val="E71939"/>
              </a:solidFill>
            </a:endParaRPr>
          </a:p>
        </p:txBody>
      </p:sp>
    </p:spTree>
    <p:extLst>
      <p:ext uri="{BB962C8B-B14F-4D97-AF65-F5344CB8AC3E}">
        <p14:creationId xmlns:p14="http://schemas.microsoft.com/office/powerpoint/2010/main" val="1018704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11B3-AA4E-4F85-9677-239F28B979FB}"/>
              </a:ext>
            </a:extLst>
          </p:cNvPr>
          <p:cNvSpPr>
            <a:spLocks noGrp="1"/>
          </p:cNvSpPr>
          <p:nvPr>
            <p:ph type="title"/>
          </p:nvPr>
        </p:nvSpPr>
        <p:spPr>
          <a:xfrm>
            <a:off x="4939644" y="735291"/>
            <a:ext cx="6414155" cy="955397"/>
          </a:xfrm>
        </p:spPr>
        <p:txBody>
          <a:bodyPr/>
          <a:lstStyle/>
          <a:p>
            <a:pPr algn="ctr"/>
            <a:r>
              <a:rPr lang="en-US" b="1" u="sng" dirty="0">
                <a:solidFill>
                  <a:srgbClr val="003F5F"/>
                </a:solidFill>
              </a:rPr>
              <a:t>Non-eligible items</a:t>
            </a:r>
          </a:p>
        </p:txBody>
      </p:sp>
      <p:sp>
        <p:nvSpPr>
          <p:cNvPr id="3" name="Content Placeholder 2">
            <a:extLst>
              <a:ext uri="{FF2B5EF4-FFF2-40B4-BE49-F238E27FC236}">
                <a16:creationId xmlns:a16="http://schemas.microsoft.com/office/drawing/2014/main" id="{0A4B3C02-7E1B-4F42-B539-0A0C6D7AF3BE}"/>
              </a:ext>
            </a:extLst>
          </p:cNvPr>
          <p:cNvSpPr>
            <a:spLocks noGrp="1"/>
          </p:cNvSpPr>
          <p:nvPr>
            <p:ph idx="1"/>
          </p:nvPr>
        </p:nvSpPr>
        <p:spPr>
          <a:xfrm>
            <a:off x="838200" y="2253005"/>
            <a:ext cx="10515600" cy="3923957"/>
          </a:xfrm>
        </p:spPr>
        <p:txBody>
          <a:bodyPr/>
          <a:lstStyle/>
          <a:p>
            <a:r>
              <a:rPr lang="en-US" sz="2400" dirty="0">
                <a:solidFill>
                  <a:srgbClr val="E71939"/>
                </a:solidFill>
              </a:rPr>
              <a:t>Funds cannot be:</a:t>
            </a:r>
          </a:p>
          <a:p>
            <a:pPr lvl="1"/>
            <a:r>
              <a:rPr lang="en-US" dirty="0">
                <a:solidFill>
                  <a:srgbClr val="003F5F"/>
                </a:solidFill>
              </a:rPr>
              <a:t> Deposited into pension funds</a:t>
            </a:r>
          </a:p>
          <a:p>
            <a:pPr lvl="2"/>
            <a:r>
              <a:rPr lang="en-US" dirty="0">
                <a:solidFill>
                  <a:srgbClr val="E71939"/>
                </a:solidFill>
              </a:rPr>
              <a:t>“Extraordinary contribution to a pension fund for the purpose of reducing an accrued, unfunded liability”</a:t>
            </a:r>
          </a:p>
          <a:p>
            <a:pPr lvl="2"/>
            <a:r>
              <a:rPr lang="en-US" b="1" u="sng" dirty="0">
                <a:solidFill>
                  <a:srgbClr val="E71939"/>
                </a:solidFill>
              </a:rPr>
              <a:t>Payroll contributions </a:t>
            </a:r>
            <a:r>
              <a:rPr lang="en-US" dirty="0">
                <a:solidFill>
                  <a:srgbClr val="E71939"/>
                </a:solidFill>
              </a:rPr>
              <a:t>are </a:t>
            </a:r>
            <a:r>
              <a:rPr lang="en-US" b="1" u="sng" dirty="0">
                <a:solidFill>
                  <a:srgbClr val="E71939"/>
                </a:solidFill>
              </a:rPr>
              <a:t>allowable</a:t>
            </a:r>
            <a:r>
              <a:rPr lang="en-US" dirty="0">
                <a:solidFill>
                  <a:srgbClr val="E71939"/>
                </a:solidFill>
              </a:rPr>
              <a:t> for employees whose wages and salaries are an eligible use of funds </a:t>
            </a:r>
          </a:p>
          <a:p>
            <a:pPr marL="914400" lvl="2" indent="0">
              <a:buNone/>
            </a:pPr>
            <a:endParaRPr lang="en-US" sz="2400" dirty="0">
              <a:solidFill>
                <a:srgbClr val="E71939"/>
              </a:solidFill>
            </a:endParaRPr>
          </a:p>
          <a:p>
            <a:pPr lvl="1"/>
            <a:r>
              <a:rPr lang="en-US" dirty="0">
                <a:solidFill>
                  <a:srgbClr val="003F5F"/>
                </a:solidFill>
              </a:rPr>
              <a:t>Used to fund debt services, legal settlements or judgements, and deposits to rainy day funds or financial reserves</a:t>
            </a:r>
          </a:p>
          <a:p>
            <a:pPr lvl="1"/>
            <a:endParaRPr lang="en-US" dirty="0">
              <a:solidFill>
                <a:srgbClr val="E71939"/>
              </a:solidFill>
            </a:endParaRPr>
          </a:p>
        </p:txBody>
      </p:sp>
    </p:spTree>
    <p:extLst>
      <p:ext uri="{BB962C8B-B14F-4D97-AF65-F5344CB8AC3E}">
        <p14:creationId xmlns:p14="http://schemas.microsoft.com/office/powerpoint/2010/main" val="1775920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F2C34-9A73-4BB8-AD82-10483EA3499A}"/>
              </a:ext>
            </a:extLst>
          </p:cNvPr>
          <p:cNvSpPr>
            <a:spLocks noGrp="1"/>
          </p:cNvSpPr>
          <p:nvPr>
            <p:ph type="title"/>
          </p:nvPr>
        </p:nvSpPr>
        <p:spPr>
          <a:xfrm>
            <a:off x="5701940" y="716437"/>
            <a:ext cx="4613635" cy="1109188"/>
          </a:xfrm>
        </p:spPr>
        <p:txBody>
          <a:bodyPr/>
          <a:lstStyle/>
          <a:p>
            <a:pPr algn="ctr"/>
            <a:r>
              <a:rPr lang="en-US" b="1" u="sng" dirty="0">
                <a:solidFill>
                  <a:srgbClr val="003F5F"/>
                </a:solidFill>
              </a:rPr>
              <a:t>Timeline</a:t>
            </a:r>
          </a:p>
        </p:txBody>
      </p:sp>
      <p:sp>
        <p:nvSpPr>
          <p:cNvPr id="3" name="Content Placeholder 2">
            <a:extLst>
              <a:ext uri="{FF2B5EF4-FFF2-40B4-BE49-F238E27FC236}">
                <a16:creationId xmlns:a16="http://schemas.microsoft.com/office/drawing/2014/main" id="{855F3749-AB44-4A59-BCE8-4E81C24862BD}"/>
              </a:ext>
            </a:extLst>
          </p:cNvPr>
          <p:cNvSpPr>
            <a:spLocks noGrp="1"/>
          </p:cNvSpPr>
          <p:nvPr>
            <p:ph idx="1"/>
          </p:nvPr>
        </p:nvSpPr>
        <p:spPr/>
        <p:txBody>
          <a:bodyPr>
            <a:normAutofit/>
          </a:bodyPr>
          <a:lstStyle/>
          <a:p>
            <a:r>
              <a:rPr lang="en-US" sz="2400" dirty="0">
                <a:solidFill>
                  <a:srgbClr val="E71939"/>
                </a:solidFill>
              </a:rPr>
              <a:t>ARPA specifies a 60-day deadline (May 10</a:t>
            </a:r>
            <a:r>
              <a:rPr lang="en-US" sz="2400" baseline="30000" dirty="0">
                <a:solidFill>
                  <a:srgbClr val="E71939"/>
                </a:solidFill>
              </a:rPr>
              <a:t>th</a:t>
            </a:r>
            <a:r>
              <a:rPr lang="en-US" sz="2400" dirty="0">
                <a:solidFill>
                  <a:srgbClr val="E71939"/>
                </a:solidFill>
              </a:rPr>
              <a:t>) for Treasury to distribute funds</a:t>
            </a:r>
          </a:p>
          <a:p>
            <a:pPr lvl="1"/>
            <a:r>
              <a:rPr lang="en-US" sz="2000" dirty="0">
                <a:solidFill>
                  <a:srgbClr val="003F5F"/>
                </a:solidFill>
              </a:rPr>
              <a:t>Funds flow to state who have a 30-day period to distribute funds to non-entitlement communities</a:t>
            </a:r>
          </a:p>
          <a:p>
            <a:pPr lvl="1"/>
            <a:r>
              <a:rPr lang="en-US" sz="2000" dirty="0">
                <a:solidFill>
                  <a:srgbClr val="003F5F"/>
                </a:solidFill>
              </a:rPr>
              <a:t>The second half of your allocations will be distributed one year from first allocation</a:t>
            </a:r>
          </a:p>
          <a:p>
            <a:pPr lvl="1"/>
            <a:endParaRPr lang="en-US" sz="2000" dirty="0">
              <a:solidFill>
                <a:srgbClr val="003F5F"/>
              </a:solidFill>
            </a:endParaRPr>
          </a:p>
          <a:p>
            <a:r>
              <a:rPr lang="en-US" sz="2400" dirty="0">
                <a:solidFill>
                  <a:srgbClr val="E71939"/>
                </a:solidFill>
              </a:rPr>
              <a:t>Funds must be officially committed by December 31, 2024</a:t>
            </a:r>
          </a:p>
          <a:p>
            <a:pPr lvl="1"/>
            <a:r>
              <a:rPr lang="en-US" sz="2000" dirty="0">
                <a:solidFill>
                  <a:srgbClr val="003F5F"/>
                </a:solidFill>
              </a:rPr>
              <a:t>Projects must be completed by December 31, 2026</a:t>
            </a:r>
          </a:p>
          <a:p>
            <a:pPr lvl="1"/>
            <a:endParaRPr lang="en-US" sz="1600" dirty="0">
              <a:solidFill>
                <a:srgbClr val="003F5F"/>
              </a:solidFill>
            </a:endParaRPr>
          </a:p>
        </p:txBody>
      </p:sp>
    </p:spTree>
    <p:extLst>
      <p:ext uri="{BB962C8B-B14F-4D97-AF65-F5344CB8AC3E}">
        <p14:creationId xmlns:p14="http://schemas.microsoft.com/office/powerpoint/2010/main" val="3900589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11B3-AA4E-4F85-9677-239F28B979FB}"/>
              </a:ext>
            </a:extLst>
          </p:cNvPr>
          <p:cNvSpPr>
            <a:spLocks noGrp="1"/>
          </p:cNvSpPr>
          <p:nvPr>
            <p:ph type="title"/>
          </p:nvPr>
        </p:nvSpPr>
        <p:spPr>
          <a:xfrm>
            <a:off x="4939644" y="735291"/>
            <a:ext cx="6414155" cy="955397"/>
          </a:xfrm>
        </p:spPr>
        <p:txBody>
          <a:bodyPr/>
          <a:lstStyle/>
          <a:p>
            <a:pPr algn="ctr"/>
            <a:r>
              <a:rPr lang="en-US" b="1" u="sng" dirty="0">
                <a:solidFill>
                  <a:srgbClr val="003F5F"/>
                </a:solidFill>
              </a:rPr>
              <a:t>Next Steps</a:t>
            </a:r>
          </a:p>
        </p:txBody>
      </p:sp>
      <p:sp>
        <p:nvSpPr>
          <p:cNvPr id="3" name="Content Placeholder 2">
            <a:extLst>
              <a:ext uri="{FF2B5EF4-FFF2-40B4-BE49-F238E27FC236}">
                <a16:creationId xmlns:a16="http://schemas.microsoft.com/office/drawing/2014/main" id="{0A4B3C02-7E1B-4F42-B539-0A0C6D7AF3BE}"/>
              </a:ext>
            </a:extLst>
          </p:cNvPr>
          <p:cNvSpPr>
            <a:spLocks noGrp="1"/>
          </p:cNvSpPr>
          <p:nvPr>
            <p:ph idx="1"/>
          </p:nvPr>
        </p:nvSpPr>
        <p:spPr>
          <a:xfrm>
            <a:off x="838200" y="1922585"/>
            <a:ext cx="10515600" cy="4689230"/>
          </a:xfrm>
        </p:spPr>
        <p:txBody>
          <a:bodyPr>
            <a:normAutofit/>
          </a:bodyPr>
          <a:lstStyle/>
          <a:p>
            <a:r>
              <a:rPr lang="en-US" sz="2300" dirty="0">
                <a:solidFill>
                  <a:srgbClr val="E71939"/>
                </a:solidFill>
              </a:rPr>
              <a:t>Non-entitlement units must:</a:t>
            </a:r>
          </a:p>
          <a:p>
            <a:pPr lvl="1"/>
            <a:r>
              <a:rPr lang="en-US" sz="2300" dirty="0">
                <a:solidFill>
                  <a:srgbClr val="003F5F"/>
                </a:solidFill>
              </a:rPr>
              <a:t>Ensure your district has a valid DUNS number</a:t>
            </a:r>
          </a:p>
          <a:p>
            <a:pPr lvl="2"/>
            <a:r>
              <a:rPr lang="en-US" sz="2300" dirty="0">
                <a:solidFill>
                  <a:srgbClr val="003F5F"/>
                </a:solidFill>
              </a:rPr>
              <a:t>Search: </a:t>
            </a:r>
            <a:r>
              <a:rPr lang="en-US" sz="2300" dirty="0">
                <a:solidFill>
                  <a:srgbClr val="003F5F"/>
                </a:solidFill>
                <a:hlinkClick r:id="rId3"/>
              </a:rPr>
              <a:t>https://www.dnb.com/duns-number/lookup.html</a:t>
            </a:r>
            <a:r>
              <a:rPr lang="en-US" sz="2300" dirty="0">
                <a:solidFill>
                  <a:srgbClr val="003F5F"/>
                </a:solidFill>
              </a:rPr>
              <a:t> </a:t>
            </a:r>
          </a:p>
          <a:p>
            <a:pPr lvl="2"/>
            <a:r>
              <a:rPr lang="en-US" sz="2300" dirty="0">
                <a:solidFill>
                  <a:srgbClr val="003F5F"/>
                </a:solidFill>
              </a:rPr>
              <a:t>Apply: </a:t>
            </a:r>
            <a:r>
              <a:rPr lang="en-US" sz="2300" dirty="0">
                <a:solidFill>
                  <a:srgbClr val="003F5F"/>
                </a:solidFill>
                <a:hlinkClick r:id="rId4"/>
              </a:rPr>
              <a:t>https://fedgov.dnb.com/webform/</a:t>
            </a:r>
            <a:r>
              <a:rPr lang="en-US" sz="2300" dirty="0">
                <a:solidFill>
                  <a:srgbClr val="003F5F"/>
                </a:solidFill>
              </a:rPr>
              <a:t> </a:t>
            </a:r>
          </a:p>
          <a:p>
            <a:pPr lvl="1"/>
            <a:r>
              <a:rPr lang="en-US" sz="2300" dirty="0">
                <a:solidFill>
                  <a:srgbClr val="003F5F"/>
                </a:solidFill>
              </a:rPr>
              <a:t>Confirm you have an active SAM Registration</a:t>
            </a:r>
          </a:p>
          <a:p>
            <a:pPr lvl="2"/>
            <a:r>
              <a:rPr lang="en-US" sz="2100" dirty="0">
                <a:solidFill>
                  <a:srgbClr val="003F5F"/>
                </a:solidFill>
                <a:hlinkClick r:id="rId5"/>
              </a:rPr>
              <a:t>https://sam.gov/content/home</a:t>
            </a:r>
            <a:r>
              <a:rPr lang="en-US" sz="2100" dirty="0">
                <a:solidFill>
                  <a:srgbClr val="003F5F"/>
                </a:solidFill>
              </a:rPr>
              <a:t> </a:t>
            </a:r>
          </a:p>
          <a:p>
            <a:pPr lvl="1"/>
            <a:r>
              <a:rPr lang="en-US" sz="2300" dirty="0">
                <a:solidFill>
                  <a:srgbClr val="003F5F"/>
                </a:solidFill>
              </a:rPr>
              <a:t>Ensure the Municipal Clerk or Clerk-Treasurer contact information is accurate with My DOR Government Account</a:t>
            </a:r>
          </a:p>
          <a:p>
            <a:pPr lvl="1"/>
            <a:r>
              <a:rPr lang="en-US" sz="2300" dirty="0">
                <a:solidFill>
                  <a:srgbClr val="003F5F"/>
                </a:solidFill>
              </a:rPr>
              <a:t>File Form SL-330: Coronavirus Local Fiscal Recovery Funds Request within MyDORGov to request payment from the state of Wisconsin</a:t>
            </a:r>
          </a:p>
          <a:p>
            <a:pPr lvl="1"/>
            <a:r>
              <a:rPr lang="en-US" sz="2300" dirty="0">
                <a:solidFill>
                  <a:srgbClr val="003F5F"/>
                </a:solidFill>
                <a:hlinkClick r:id="rId6"/>
              </a:rPr>
              <a:t>https://www.revenue.wi.gov/Pages/SLF/ARPA.aspx</a:t>
            </a:r>
            <a:r>
              <a:rPr lang="en-US" sz="2300" dirty="0">
                <a:solidFill>
                  <a:srgbClr val="003F5F"/>
                </a:solidFill>
              </a:rPr>
              <a:t> </a:t>
            </a:r>
          </a:p>
          <a:p>
            <a:pPr lvl="1"/>
            <a:endParaRPr lang="en-US" sz="2200" dirty="0">
              <a:solidFill>
                <a:srgbClr val="003F5F"/>
              </a:solidFill>
            </a:endParaRPr>
          </a:p>
          <a:p>
            <a:pPr marL="914400" lvl="2" indent="0">
              <a:buNone/>
            </a:pPr>
            <a:endParaRPr lang="en-US" dirty="0">
              <a:solidFill>
                <a:srgbClr val="E71939"/>
              </a:solidFill>
            </a:endParaRPr>
          </a:p>
          <a:p>
            <a:pPr marL="914400" lvl="2" indent="0">
              <a:buNone/>
            </a:pPr>
            <a:endParaRPr lang="en-US" dirty="0">
              <a:solidFill>
                <a:srgbClr val="E71939"/>
              </a:solidFill>
            </a:endParaRPr>
          </a:p>
        </p:txBody>
      </p:sp>
    </p:spTree>
    <p:extLst>
      <p:ext uri="{BB962C8B-B14F-4D97-AF65-F5344CB8AC3E}">
        <p14:creationId xmlns:p14="http://schemas.microsoft.com/office/powerpoint/2010/main" val="232475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11B3-AA4E-4F85-9677-239F28B979FB}"/>
              </a:ext>
            </a:extLst>
          </p:cNvPr>
          <p:cNvSpPr>
            <a:spLocks noGrp="1"/>
          </p:cNvSpPr>
          <p:nvPr>
            <p:ph type="title"/>
          </p:nvPr>
        </p:nvSpPr>
        <p:spPr>
          <a:xfrm>
            <a:off x="4939644" y="735291"/>
            <a:ext cx="6414155" cy="955397"/>
          </a:xfrm>
        </p:spPr>
        <p:txBody>
          <a:bodyPr/>
          <a:lstStyle/>
          <a:p>
            <a:pPr algn="ctr"/>
            <a:r>
              <a:rPr lang="en-US" b="1" u="sng" dirty="0">
                <a:solidFill>
                  <a:srgbClr val="003F5F"/>
                </a:solidFill>
              </a:rPr>
              <a:t>Next Steps</a:t>
            </a:r>
          </a:p>
        </p:txBody>
      </p:sp>
      <p:sp>
        <p:nvSpPr>
          <p:cNvPr id="3" name="Content Placeholder 2">
            <a:extLst>
              <a:ext uri="{FF2B5EF4-FFF2-40B4-BE49-F238E27FC236}">
                <a16:creationId xmlns:a16="http://schemas.microsoft.com/office/drawing/2014/main" id="{0A4B3C02-7E1B-4F42-B539-0A0C6D7AF3BE}"/>
              </a:ext>
            </a:extLst>
          </p:cNvPr>
          <p:cNvSpPr>
            <a:spLocks noGrp="1"/>
          </p:cNvSpPr>
          <p:nvPr>
            <p:ph idx="1"/>
          </p:nvPr>
        </p:nvSpPr>
        <p:spPr>
          <a:xfrm>
            <a:off x="838200" y="1922585"/>
            <a:ext cx="10515600" cy="4689230"/>
          </a:xfrm>
        </p:spPr>
        <p:txBody>
          <a:bodyPr>
            <a:normAutofit/>
          </a:bodyPr>
          <a:lstStyle/>
          <a:p>
            <a:pPr marL="457200" lvl="1" indent="0">
              <a:buNone/>
            </a:pPr>
            <a:endParaRPr lang="en-US" sz="2200" dirty="0">
              <a:solidFill>
                <a:srgbClr val="003F5F"/>
              </a:solidFill>
            </a:endParaRPr>
          </a:p>
          <a:p>
            <a:r>
              <a:rPr lang="en-US" sz="2600" dirty="0">
                <a:solidFill>
                  <a:srgbClr val="E71939"/>
                </a:solidFill>
              </a:rPr>
              <a:t>IF YOU CANNOT COMPLETE THE SL-330 BEFORE THE DEADLINE, YOU NEED TO GET IN CONTACT WITH DOR IMMEDIATELY</a:t>
            </a:r>
          </a:p>
          <a:p>
            <a:pPr marL="0" indent="0">
              <a:buNone/>
            </a:pPr>
            <a:endParaRPr lang="en-US" sz="2200" dirty="0">
              <a:solidFill>
                <a:srgbClr val="E71939"/>
              </a:solidFill>
            </a:endParaRPr>
          </a:p>
          <a:p>
            <a:r>
              <a:rPr lang="en-US" sz="2200" dirty="0">
                <a:solidFill>
                  <a:srgbClr val="E71939"/>
                </a:solidFill>
              </a:rPr>
              <a:t>Provide comments during interim rule comment phase </a:t>
            </a:r>
          </a:p>
          <a:p>
            <a:endParaRPr lang="en-US" sz="2200" dirty="0">
              <a:solidFill>
                <a:srgbClr val="E71939"/>
              </a:solidFill>
            </a:endParaRPr>
          </a:p>
          <a:p>
            <a:r>
              <a:rPr lang="en-US" sz="2200" dirty="0">
                <a:solidFill>
                  <a:srgbClr val="E71939"/>
                </a:solidFill>
              </a:rPr>
              <a:t>Please exercise (targeted) </a:t>
            </a:r>
            <a:r>
              <a:rPr lang="en-US" sz="2200" b="1" u="sng" dirty="0">
                <a:solidFill>
                  <a:srgbClr val="E71939"/>
                </a:solidFill>
              </a:rPr>
              <a:t>patience!</a:t>
            </a:r>
          </a:p>
          <a:p>
            <a:pPr marL="914400" lvl="2" indent="0">
              <a:buNone/>
            </a:pPr>
            <a:endParaRPr lang="en-US" dirty="0">
              <a:solidFill>
                <a:srgbClr val="E71939"/>
              </a:solidFill>
            </a:endParaRPr>
          </a:p>
          <a:p>
            <a:pPr marL="914400" lvl="2" indent="0">
              <a:buNone/>
            </a:pPr>
            <a:endParaRPr lang="en-US" dirty="0">
              <a:solidFill>
                <a:srgbClr val="E71939"/>
              </a:solidFill>
            </a:endParaRPr>
          </a:p>
        </p:txBody>
      </p:sp>
    </p:spTree>
    <p:extLst>
      <p:ext uri="{BB962C8B-B14F-4D97-AF65-F5344CB8AC3E}">
        <p14:creationId xmlns:p14="http://schemas.microsoft.com/office/powerpoint/2010/main" val="2220293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632BB-A2BF-4873-8FD1-F1D6444F80AC}"/>
              </a:ext>
            </a:extLst>
          </p:cNvPr>
          <p:cNvSpPr>
            <a:spLocks noGrp="1"/>
          </p:cNvSpPr>
          <p:nvPr>
            <p:ph type="title"/>
          </p:nvPr>
        </p:nvSpPr>
        <p:spPr>
          <a:xfrm>
            <a:off x="3978112" y="650449"/>
            <a:ext cx="6791226" cy="1096799"/>
          </a:xfrm>
        </p:spPr>
        <p:txBody>
          <a:bodyPr/>
          <a:lstStyle/>
          <a:p>
            <a:pPr algn="ctr"/>
            <a:r>
              <a:rPr lang="en-US" b="1" u="sng" dirty="0">
                <a:solidFill>
                  <a:srgbClr val="003F5F"/>
                </a:solidFill>
              </a:rPr>
              <a:t>Questions?</a:t>
            </a:r>
          </a:p>
        </p:txBody>
      </p:sp>
      <p:sp>
        <p:nvSpPr>
          <p:cNvPr id="3" name="Content Placeholder 2">
            <a:extLst>
              <a:ext uri="{FF2B5EF4-FFF2-40B4-BE49-F238E27FC236}">
                <a16:creationId xmlns:a16="http://schemas.microsoft.com/office/drawing/2014/main" id="{11387022-5E47-4E60-B559-5C631E86F920}"/>
              </a:ext>
            </a:extLst>
          </p:cNvPr>
          <p:cNvSpPr>
            <a:spLocks noGrp="1"/>
          </p:cNvSpPr>
          <p:nvPr>
            <p:ph idx="1"/>
          </p:nvPr>
        </p:nvSpPr>
        <p:spPr>
          <a:xfrm>
            <a:off x="1693289" y="1844479"/>
            <a:ext cx="8805421" cy="4351338"/>
          </a:xfrm>
        </p:spPr>
        <p:txBody>
          <a:bodyPr/>
          <a:lstStyle/>
          <a:p>
            <a:pPr marL="0" indent="0">
              <a:buNone/>
            </a:pPr>
            <a:r>
              <a:rPr lang="en-US" dirty="0">
                <a:solidFill>
                  <a:srgbClr val="E71939"/>
                </a:solidFill>
              </a:rPr>
              <a:t>WTA… </a:t>
            </a:r>
          </a:p>
          <a:p>
            <a:pPr marL="0" indent="0">
              <a:buNone/>
            </a:pPr>
            <a:r>
              <a:rPr lang="en-US" dirty="0">
                <a:solidFill>
                  <a:srgbClr val="003F5F"/>
                </a:solidFill>
              </a:rPr>
              <a:t>– Website: www.wisctowns.com </a:t>
            </a:r>
          </a:p>
          <a:p>
            <a:pPr marL="0" indent="0">
              <a:buNone/>
            </a:pPr>
            <a:r>
              <a:rPr lang="en-US" dirty="0">
                <a:solidFill>
                  <a:srgbClr val="003F5F"/>
                </a:solidFill>
              </a:rPr>
              <a:t>– Phone: (715) 526-3157 </a:t>
            </a:r>
          </a:p>
          <a:p>
            <a:pPr marL="0" indent="0">
              <a:buNone/>
            </a:pPr>
            <a:r>
              <a:rPr lang="en-US" dirty="0">
                <a:solidFill>
                  <a:srgbClr val="003F5F"/>
                </a:solidFill>
              </a:rPr>
              <a:t>– Fax: (715) 524-3917 </a:t>
            </a:r>
          </a:p>
          <a:p>
            <a:pPr marL="0" indent="0">
              <a:buNone/>
            </a:pPr>
            <a:r>
              <a:rPr lang="en-US" dirty="0">
                <a:solidFill>
                  <a:srgbClr val="003F5F"/>
                </a:solidFill>
              </a:rPr>
              <a:t>– E-mail: wtowns@wisctowns.com </a:t>
            </a:r>
          </a:p>
          <a:p>
            <a:pPr marL="0" indent="0">
              <a:buNone/>
            </a:pPr>
            <a:r>
              <a:rPr lang="en-US" dirty="0">
                <a:solidFill>
                  <a:srgbClr val="003F5F"/>
                </a:solidFill>
              </a:rPr>
              <a:t>– Address: W7686 County Road MMM Shawano, WI 54166</a:t>
            </a:r>
          </a:p>
        </p:txBody>
      </p:sp>
    </p:spTree>
    <p:extLst>
      <p:ext uri="{BB962C8B-B14F-4D97-AF65-F5344CB8AC3E}">
        <p14:creationId xmlns:p14="http://schemas.microsoft.com/office/powerpoint/2010/main" val="1261788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D653-5B93-4CE4-9223-47E023BECC4C}"/>
              </a:ext>
            </a:extLst>
          </p:cNvPr>
          <p:cNvSpPr>
            <a:spLocks noGrp="1"/>
          </p:cNvSpPr>
          <p:nvPr>
            <p:ph type="title"/>
          </p:nvPr>
        </p:nvSpPr>
        <p:spPr>
          <a:xfrm>
            <a:off x="3751869" y="515954"/>
            <a:ext cx="7394542" cy="1325563"/>
          </a:xfrm>
        </p:spPr>
        <p:txBody>
          <a:bodyPr/>
          <a:lstStyle/>
          <a:p>
            <a:pPr algn="ctr"/>
            <a:r>
              <a:rPr lang="en-US" b="1" u="sng" dirty="0">
                <a:solidFill>
                  <a:srgbClr val="003F5F"/>
                </a:solidFill>
              </a:rPr>
              <a:t>Learning Objectives</a:t>
            </a:r>
          </a:p>
        </p:txBody>
      </p:sp>
      <p:sp>
        <p:nvSpPr>
          <p:cNvPr id="3" name="Content Placeholder 2">
            <a:extLst>
              <a:ext uri="{FF2B5EF4-FFF2-40B4-BE49-F238E27FC236}">
                <a16:creationId xmlns:a16="http://schemas.microsoft.com/office/drawing/2014/main" id="{385B5B95-59B0-479D-B624-36B0072481C1}"/>
              </a:ext>
            </a:extLst>
          </p:cNvPr>
          <p:cNvSpPr>
            <a:spLocks noGrp="1"/>
          </p:cNvSpPr>
          <p:nvPr>
            <p:ph idx="1"/>
          </p:nvPr>
        </p:nvSpPr>
        <p:spPr>
          <a:xfrm>
            <a:off x="715650" y="1841517"/>
            <a:ext cx="10888745" cy="4608823"/>
          </a:xfrm>
        </p:spPr>
        <p:txBody>
          <a:bodyPr>
            <a:normAutofit fontScale="92500" lnSpcReduction="10000"/>
          </a:bodyPr>
          <a:lstStyle/>
          <a:p>
            <a:r>
              <a:rPr lang="en-US" sz="3200" dirty="0">
                <a:solidFill>
                  <a:srgbClr val="E71939"/>
                </a:solidFill>
              </a:rPr>
              <a:t>American Rescue Plan Act (ARPA) Background</a:t>
            </a:r>
          </a:p>
          <a:p>
            <a:pPr marL="0" indent="0">
              <a:buNone/>
            </a:pPr>
            <a:endParaRPr lang="en-US" sz="3200" dirty="0">
              <a:solidFill>
                <a:srgbClr val="E71939"/>
              </a:solidFill>
            </a:endParaRPr>
          </a:p>
          <a:p>
            <a:r>
              <a:rPr lang="en-US" sz="3200" dirty="0">
                <a:solidFill>
                  <a:srgbClr val="003F5F"/>
                </a:solidFill>
              </a:rPr>
              <a:t>ARPA’s Components</a:t>
            </a:r>
          </a:p>
          <a:p>
            <a:pPr marL="0" indent="0">
              <a:buNone/>
            </a:pPr>
            <a:endParaRPr lang="en-US" sz="3200" dirty="0">
              <a:solidFill>
                <a:srgbClr val="003F5F"/>
              </a:solidFill>
            </a:endParaRPr>
          </a:p>
          <a:p>
            <a:r>
              <a:rPr lang="en-US" sz="3200" dirty="0">
                <a:solidFill>
                  <a:srgbClr val="E71939"/>
                </a:solidFill>
              </a:rPr>
              <a:t>ARPA Allocations</a:t>
            </a:r>
          </a:p>
          <a:p>
            <a:endParaRPr lang="en-US" sz="3200" dirty="0">
              <a:solidFill>
                <a:srgbClr val="E71939"/>
              </a:solidFill>
            </a:endParaRPr>
          </a:p>
          <a:p>
            <a:r>
              <a:rPr lang="en-US" sz="3200" dirty="0">
                <a:solidFill>
                  <a:srgbClr val="003F5F"/>
                </a:solidFill>
              </a:rPr>
              <a:t>Allowable Uses for ARPA Funds</a:t>
            </a:r>
          </a:p>
          <a:p>
            <a:pPr marL="0" indent="0">
              <a:buNone/>
            </a:pPr>
            <a:endParaRPr lang="en-US" sz="3200" dirty="0">
              <a:solidFill>
                <a:srgbClr val="003F5F"/>
              </a:solidFill>
            </a:endParaRPr>
          </a:p>
          <a:p>
            <a:r>
              <a:rPr lang="en-US" sz="3200" dirty="0">
                <a:solidFill>
                  <a:srgbClr val="E71939"/>
                </a:solidFill>
              </a:rPr>
              <a:t>ARPA’s Implementation and Timeline</a:t>
            </a:r>
          </a:p>
          <a:p>
            <a:endParaRPr lang="en-US" sz="3200" dirty="0"/>
          </a:p>
          <a:p>
            <a:pPr marL="0" indent="0">
              <a:buNone/>
            </a:pPr>
            <a:endParaRPr lang="en-US" dirty="0"/>
          </a:p>
        </p:txBody>
      </p:sp>
    </p:spTree>
    <p:extLst>
      <p:ext uri="{BB962C8B-B14F-4D97-AF65-F5344CB8AC3E}">
        <p14:creationId xmlns:p14="http://schemas.microsoft.com/office/powerpoint/2010/main" val="3630785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32427-997E-474B-B63E-6BCE7369271E}"/>
              </a:ext>
            </a:extLst>
          </p:cNvPr>
          <p:cNvSpPr>
            <a:spLocks noGrp="1"/>
          </p:cNvSpPr>
          <p:nvPr>
            <p:ph type="title"/>
          </p:nvPr>
        </p:nvSpPr>
        <p:spPr>
          <a:xfrm>
            <a:off x="4666267" y="565608"/>
            <a:ext cx="6442435" cy="1087373"/>
          </a:xfrm>
        </p:spPr>
        <p:txBody>
          <a:bodyPr/>
          <a:lstStyle/>
          <a:p>
            <a:pPr algn="ctr"/>
            <a:r>
              <a:rPr lang="en-US" b="1" u="sng" dirty="0">
                <a:solidFill>
                  <a:srgbClr val="003F5F"/>
                </a:solidFill>
              </a:rPr>
              <a:t>Before we begin….</a:t>
            </a:r>
          </a:p>
        </p:txBody>
      </p:sp>
      <p:sp>
        <p:nvSpPr>
          <p:cNvPr id="3" name="Content Placeholder 2">
            <a:extLst>
              <a:ext uri="{FF2B5EF4-FFF2-40B4-BE49-F238E27FC236}">
                <a16:creationId xmlns:a16="http://schemas.microsoft.com/office/drawing/2014/main" id="{3F9BC589-45ED-4510-96E7-339E720E16CA}"/>
              </a:ext>
            </a:extLst>
          </p:cNvPr>
          <p:cNvSpPr>
            <a:spLocks noGrp="1"/>
          </p:cNvSpPr>
          <p:nvPr>
            <p:ph idx="1"/>
          </p:nvPr>
        </p:nvSpPr>
        <p:spPr>
          <a:xfrm>
            <a:off x="188536" y="2413262"/>
            <a:ext cx="11670384" cy="3942810"/>
          </a:xfrm>
        </p:spPr>
        <p:txBody>
          <a:bodyPr/>
          <a:lstStyle/>
          <a:p>
            <a:r>
              <a:rPr lang="en-US" dirty="0">
                <a:solidFill>
                  <a:srgbClr val="E71939"/>
                </a:solidFill>
              </a:rPr>
              <a:t>WTA is processing information from Treasury and awaiting Final Rule</a:t>
            </a:r>
          </a:p>
          <a:p>
            <a:endParaRPr lang="en-US" dirty="0">
              <a:solidFill>
                <a:srgbClr val="E71939"/>
              </a:solidFill>
            </a:endParaRPr>
          </a:p>
          <a:p>
            <a:r>
              <a:rPr lang="en-US" dirty="0">
                <a:solidFill>
                  <a:srgbClr val="003F5F"/>
                </a:solidFill>
              </a:rPr>
              <a:t>Do not interpret information in the presentation as being final</a:t>
            </a:r>
          </a:p>
          <a:p>
            <a:pPr marL="0" indent="0">
              <a:buNone/>
            </a:pPr>
            <a:endParaRPr lang="en-US" dirty="0">
              <a:solidFill>
                <a:srgbClr val="E71939"/>
              </a:solidFill>
            </a:endParaRPr>
          </a:p>
          <a:p>
            <a:r>
              <a:rPr lang="en-US" dirty="0">
                <a:solidFill>
                  <a:srgbClr val="E71939"/>
                </a:solidFill>
              </a:rPr>
              <a:t>PATIENCE IS KEY!</a:t>
            </a:r>
          </a:p>
          <a:p>
            <a:pPr marL="0" indent="0">
              <a:buNone/>
            </a:pPr>
            <a:endParaRPr lang="en-US" dirty="0">
              <a:solidFill>
                <a:srgbClr val="E71939"/>
              </a:solidFill>
            </a:endParaRPr>
          </a:p>
          <a:p>
            <a:r>
              <a:rPr lang="en-US" dirty="0">
                <a:solidFill>
                  <a:srgbClr val="003F5F"/>
                </a:solidFill>
              </a:rPr>
              <a:t>WTA Communication</a:t>
            </a:r>
          </a:p>
        </p:txBody>
      </p:sp>
    </p:spTree>
    <p:extLst>
      <p:ext uri="{BB962C8B-B14F-4D97-AF65-F5344CB8AC3E}">
        <p14:creationId xmlns:p14="http://schemas.microsoft.com/office/powerpoint/2010/main" val="4143050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9BA1B-CF8D-48C6-9067-DC52DEF9922B}"/>
              </a:ext>
            </a:extLst>
          </p:cNvPr>
          <p:cNvSpPr>
            <a:spLocks noGrp="1"/>
          </p:cNvSpPr>
          <p:nvPr>
            <p:ph type="title"/>
          </p:nvPr>
        </p:nvSpPr>
        <p:spPr>
          <a:xfrm>
            <a:off x="4317476" y="744718"/>
            <a:ext cx="7036324" cy="945970"/>
          </a:xfrm>
        </p:spPr>
        <p:txBody>
          <a:bodyPr>
            <a:normAutofit/>
          </a:bodyPr>
          <a:lstStyle/>
          <a:p>
            <a:pPr algn="ctr"/>
            <a:r>
              <a:rPr lang="en-US" sz="4000" b="1" u="sng" dirty="0">
                <a:solidFill>
                  <a:srgbClr val="003F5F"/>
                </a:solidFill>
              </a:rPr>
              <a:t>Background</a:t>
            </a:r>
          </a:p>
        </p:txBody>
      </p:sp>
      <p:sp>
        <p:nvSpPr>
          <p:cNvPr id="3" name="Content Placeholder 2">
            <a:extLst>
              <a:ext uri="{FF2B5EF4-FFF2-40B4-BE49-F238E27FC236}">
                <a16:creationId xmlns:a16="http://schemas.microsoft.com/office/drawing/2014/main" id="{945369C1-C576-49A6-93C7-E85745ADF6B4}"/>
              </a:ext>
            </a:extLst>
          </p:cNvPr>
          <p:cNvSpPr>
            <a:spLocks noGrp="1"/>
          </p:cNvSpPr>
          <p:nvPr>
            <p:ph idx="1"/>
          </p:nvPr>
        </p:nvSpPr>
        <p:spPr>
          <a:xfrm>
            <a:off x="216816" y="1825625"/>
            <a:ext cx="11792932" cy="4707150"/>
          </a:xfrm>
        </p:spPr>
        <p:txBody>
          <a:bodyPr>
            <a:normAutofit/>
          </a:bodyPr>
          <a:lstStyle/>
          <a:p>
            <a:r>
              <a:rPr lang="en-US" dirty="0">
                <a:solidFill>
                  <a:srgbClr val="E71939"/>
                </a:solidFill>
              </a:rPr>
              <a:t>On March 11</a:t>
            </a:r>
            <a:r>
              <a:rPr lang="en-US" baseline="30000" dirty="0">
                <a:solidFill>
                  <a:srgbClr val="E71939"/>
                </a:solidFill>
              </a:rPr>
              <a:t>th</a:t>
            </a:r>
            <a:r>
              <a:rPr lang="en-US" dirty="0">
                <a:solidFill>
                  <a:srgbClr val="E71939"/>
                </a:solidFill>
              </a:rPr>
              <a:t>, President Biden signed the American Rescue Plan Act</a:t>
            </a:r>
          </a:p>
          <a:p>
            <a:endParaRPr lang="en-US" dirty="0">
              <a:solidFill>
                <a:srgbClr val="E71939"/>
              </a:solidFill>
            </a:endParaRPr>
          </a:p>
          <a:p>
            <a:r>
              <a:rPr lang="en-US" dirty="0">
                <a:solidFill>
                  <a:srgbClr val="003F5F"/>
                </a:solidFill>
              </a:rPr>
              <a:t>ARPA is the fourth COVID-19 related response </a:t>
            </a:r>
          </a:p>
          <a:p>
            <a:pPr lvl="1"/>
            <a:r>
              <a:rPr lang="en-US" dirty="0">
                <a:solidFill>
                  <a:srgbClr val="003F5F"/>
                </a:solidFill>
              </a:rPr>
              <a:t>Families First Coronavirus Response Act (FFRCA)</a:t>
            </a:r>
          </a:p>
          <a:p>
            <a:pPr lvl="1"/>
            <a:r>
              <a:rPr lang="en-US" dirty="0">
                <a:solidFill>
                  <a:srgbClr val="003F5F"/>
                </a:solidFill>
              </a:rPr>
              <a:t>Coronavirus Aid Relief and Security Act (CARES)</a:t>
            </a:r>
          </a:p>
          <a:p>
            <a:pPr lvl="1"/>
            <a:r>
              <a:rPr lang="en-US" dirty="0">
                <a:solidFill>
                  <a:srgbClr val="003F5F"/>
                </a:solidFill>
              </a:rPr>
              <a:t>Consolidated Appropriations Act (CAA)</a:t>
            </a:r>
          </a:p>
          <a:p>
            <a:pPr lvl="1"/>
            <a:endParaRPr lang="en-US" dirty="0">
              <a:solidFill>
                <a:srgbClr val="003F5F"/>
              </a:solidFill>
            </a:endParaRPr>
          </a:p>
          <a:p>
            <a:r>
              <a:rPr lang="en-US" b="1" u="sng" dirty="0">
                <a:solidFill>
                  <a:srgbClr val="E71939"/>
                </a:solidFill>
              </a:rPr>
              <a:t>FIRST EVER</a:t>
            </a:r>
            <a:r>
              <a:rPr lang="en-US" dirty="0">
                <a:solidFill>
                  <a:srgbClr val="E71939"/>
                </a:solidFill>
              </a:rPr>
              <a:t> direct allocation to towns</a:t>
            </a:r>
          </a:p>
          <a:p>
            <a:pPr lvl="1"/>
            <a:r>
              <a:rPr lang="en-US" dirty="0">
                <a:solidFill>
                  <a:srgbClr val="E71939"/>
                </a:solidFill>
              </a:rPr>
              <a:t>State serves as pass through to non-entitlement communities (under 50K population)</a:t>
            </a:r>
          </a:p>
          <a:p>
            <a:pPr lvl="1"/>
            <a:r>
              <a:rPr lang="en-US" b="1" dirty="0">
                <a:solidFill>
                  <a:srgbClr val="E71939"/>
                </a:solidFill>
              </a:rPr>
              <a:t>Need to demonstrate fiscal responsibility in local government  </a:t>
            </a:r>
          </a:p>
          <a:p>
            <a:pPr lvl="1"/>
            <a:endParaRPr lang="en-US" dirty="0"/>
          </a:p>
        </p:txBody>
      </p:sp>
    </p:spTree>
    <p:extLst>
      <p:ext uri="{BB962C8B-B14F-4D97-AF65-F5344CB8AC3E}">
        <p14:creationId xmlns:p14="http://schemas.microsoft.com/office/powerpoint/2010/main" val="2154190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AA21-CEB4-4C66-B309-453546EBB959}"/>
              </a:ext>
            </a:extLst>
          </p:cNvPr>
          <p:cNvSpPr>
            <a:spLocks noGrp="1"/>
          </p:cNvSpPr>
          <p:nvPr>
            <p:ph type="title"/>
          </p:nvPr>
        </p:nvSpPr>
        <p:spPr>
          <a:xfrm>
            <a:off x="4977352" y="688157"/>
            <a:ext cx="5669437" cy="983678"/>
          </a:xfrm>
        </p:spPr>
        <p:txBody>
          <a:bodyPr/>
          <a:lstStyle/>
          <a:p>
            <a:pPr algn="ctr"/>
            <a:r>
              <a:rPr lang="en-US" b="1" u="sng" dirty="0">
                <a:solidFill>
                  <a:srgbClr val="003F5F"/>
                </a:solidFill>
              </a:rPr>
              <a:t>Fund Breakdown</a:t>
            </a:r>
          </a:p>
        </p:txBody>
      </p:sp>
      <p:sp>
        <p:nvSpPr>
          <p:cNvPr id="3" name="Content Placeholder 2">
            <a:extLst>
              <a:ext uri="{FF2B5EF4-FFF2-40B4-BE49-F238E27FC236}">
                <a16:creationId xmlns:a16="http://schemas.microsoft.com/office/drawing/2014/main" id="{117C0962-7D13-4388-8EC6-260705375EB4}"/>
              </a:ext>
            </a:extLst>
          </p:cNvPr>
          <p:cNvSpPr>
            <a:spLocks noGrp="1"/>
          </p:cNvSpPr>
          <p:nvPr>
            <p:ph idx="1"/>
          </p:nvPr>
        </p:nvSpPr>
        <p:spPr>
          <a:xfrm>
            <a:off x="332687" y="1863884"/>
            <a:ext cx="9289330" cy="4656840"/>
          </a:xfrm>
        </p:spPr>
        <p:txBody>
          <a:bodyPr>
            <a:normAutofit fontScale="92500" lnSpcReduction="10000"/>
          </a:bodyPr>
          <a:lstStyle/>
          <a:p>
            <a:r>
              <a:rPr lang="en-US" dirty="0">
                <a:solidFill>
                  <a:srgbClr val="E71939"/>
                </a:solidFill>
              </a:rPr>
              <a:t>$1.9 trillion relief package</a:t>
            </a:r>
          </a:p>
          <a:p>
            <a:pPr marL="0" indent="0">
              <a:buNone/>
            </a:pPr>
            <a:endParaRPr lang="en-US" dirty="0">
              <a:solidFill>
                <a:srgbClr val="E71939"/>
              </a:solidFill>
            </a:endParaRPr>
          </a:p>
          <a:p>
            <a:r>
              <a:rPr lang="en-US" dirty="0">
                <a:solidFill>
                  <a:srgbClr val="003F5F"/>
                </a:solidFill>
              </a:rPr>
              <a:t>$362 billion Coronavirus State and Local Fiscal Recovery program</a:t>
            </a:r>
          </a:p>
          <a:p>
            <a:endParaRPr lang="en-US" dirty="0">
              <a:solidFill>
                <a:srgbClr val="003F5F"/>
              </a:solidFill>
            </a:endParaRPr>
          </a:p>
          <a:p>
            <a:r>
              <a:rPr lang="en-US" dirty="0">
                <a:solidFill>
                  <a:srgbClr val="E71939"/>
                </a:solidFill>
              </a:rPr>
              <a:t>4 Separate Funds</a:t>
            </a:r>
          </a:p>
          <a:p>
            <a:pPr lvl="1"/>
            <a:endParaRPr lang="en-US" dirty="0">
              <a:solidFill>
                <a:srgbClr val="E71939"/>
              </a:solidFill>
            </a:endParaRPr>
          </a:p>
          <a:p>
            <a:pPr marL="914400" lvl="3" indent="-452438">
              <a:buFont typeface="+mj-lt"/>
              <a:buAutoNum type="arabicPeriod"/>
            </a:pPr>
            <a:r>
              <a:rPr lang="en-US" sz="2600" dirty="0">
                <a:solidFill>
                  <a:srgbClr val="003F5F"/>
                </a:solidFill>
              </a:rPr>
              <a:t>$10 billion Capital Projects Fund</a:t>
            </a:r>
          </a:p>
          <a:p>
            <a:pPr marL="914400" lvl="3" indent="-452438">
              <a:buFont typeface="+mj-lt"/>
              <a:buAutoNum type="arabicPeriod"/>
            </a:pPr>
            <a:endParaRPr lang="en-US" sz="2600" dirty="0">
              <a:solidFill>
                <a:srgbClr val="003F5F"/>
              </a:solidFill>
            </a:endParaRPr>
          </a:p>
          <a:p>
            <a:pPr marL="914400" lvl="3" indent="-452438">
              <a:buFont typeface="+mj-lt"/>
              <a:buAutoNum type="arabicPeriod"/>
            </a:pPr>
            <a:r>
              <a:rPr lang="en-US" sz="2600" dirty="0">
                <a:solidFill>
                  <a:srgbClr val="003F5F"/>
                </a:solidFill>
              </a:rPr>
              <a:t>$2 billion Local Assistance and Tribal Consistency Fund</a:t>
            </a:r>
          </a:p>
          <a:p>
            <a:pPr marL="914400" lvl="3" indent="-452438">
              <a:buFont typeface="+mj-lt"/>
              <a:buAutoNum type="arabicPeriod"/>
            </a:pPr>
            <a:endParaRPr lang="en-US" sz="2600" dirty="0">
              <a:solidFill>
                <a:srgbClr val="003F5F"/>
              </a:solidFill>
            </a:endParaRPr>
          </a:p>
          <a:p>
            <a:pPr marL="914400" lvl="3" indent="-452438">
              <a:buFont typeface="+mj-lt"/>
              <a:buAutoNum type="arabicPeriod"/>
            </a:pPr>
            <a:r>
              <a:rPr lang="en-US" sz="2600" dirty="0">
                <a:solidFill>
                  <a:srgbClr val="003F5F"/>
                </a:solidFill>
              </a:rPr>
              <a:t>$350 billion State Fiscal Recovery Program </a:t>
            </a:r>
          </a:p>
          <a:p>
            <a:pPr marL="1376363" lvl="4" indent="-234950"/>
            <a:r>
              <a:rPr lang="en-US" sz="2600" dirty="0">
                <a:solidFill>
                  <a:srgbClr val="003F5F"/>
                </a:solidFill>
              </a:rPr>
              <a:t>Governor Evers - $2.5 billion</a:t>
            </a:r>
          </a:p>
          <a:p>
            <a:pPr lvl="4"/>
            <a:endParaRPr lang="en-US" dirty="0"/>
          </a:p>
          <a:p>
            <a:pPr marL="1371600" lvl="3" indent="0">
              <a:buNone/>
            </a:pPr>
            <a:endParaRPr lang="en-US" dirty="0"/>
          </a:p>
        </p:txBody>
      </p:sp>
    </p:spTree>
    <p:extLst>
      <p:ext uri="{BB962C8B-B14F-4D97-AF65-F5344CB8AC3E}">
        <p14:creationId xmlns:p14="http://schemas.microsoft.com/office/powerpoint/2010/main" val="469196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01778F-D69F-4390-BFA7-5403D4535662}"/>
              </a:ext>
            </a:extLst>
          </p:cNvPr>
          <p:cNvSpPr>
            <a:spLocks noGrp="1"/>
          </p:cNvSpPr>
          <p:nvPr>
            <p:ph idx="1"/>
          </p:nvPr>
        </p:nvSpPr>
        <p:spPr/>
        <p:txBody>
          <a:bodyPr/>
          <a:lstStyle/>
          <a:p>
            <a:pPr marL="514350" indent="-514350">
              <a:buFont typeface="+mj-lt"/>
              <a:buAutoNum type="arabicPeriod" startAt="4"/>
            </a:pPr>
            <a:r>
              <a:rPr lang="en-US" dirty="0">
                <a:solidFill>
                  <a:srgbClr val="E71939"/>
                </a:solidFill>
              </a:rPr>
              <a:t>Local Fiscal Recovery Fund</a:t>
            </a:r>
          </a:p>
          <a:p>
            <a:pPr lvl="1"/>
            <a:r>
              <a:rPr lang="en-US" dirty="0">
                <a:solidFill>
                  <a:srgbClr val="003F5F"/>
                </a:solidFill>
              </a:rPr>
              <a:t>Counties ($65.1 billion)</a:t>
            </a:r>
          </a:p>
          <a:p>
            <a:pPr lvl="2"/>
            <a:r>
              <a:rPr lang="en-US" dirty="0">
                <a:solidFill>
                  <a:srgbClr val="003F5F"/>
                </a:solidFill>
              </a:rPr>
              <a:t>WI – ($1.129 billion)</a:t>
            </a:r>
          </a:p>
          <a:p>
            <a:pPr lvl="2"/>
            <a:endParaRPr lang="en-US" dirty="0">
              <a:solidFill>
                <a:srgbClr val="003F5F"/>
              </a:solidFill>
            </a:endParaRPr>
          </a:p>
          <a:p>
            <a:pPr lvl="1"/>
            <a:r>
              <a:rPr lang="en-US" dirty="0">
                <a:solidFill>
                  <a:srgbClr val="003F5F"/>
                </a:solidFill>
              </a:rPr>
              <a:t>Municipalities with populations over 50,000 ($45.6 billion)</a:t>
            </a:r>
          </a:p>
          <a:p>
            <a:pPr lvl="2"/>
            <a:r>
              <a:rPr lang="en-US" dirty="0">
                <a:solidFill>
                  <a:srgbClr val="003F5F"/>
                </a:solidFill>
              </a:rPr>
              <a:t>WI – ($787.9 million)</a:t>
            </a:r>
          </a:p>
          <a:p>
            <a:pPr lvl="2"/>
            <a:endParaRPr lang="en-US" dirty="0">
              <a:solidFill>
                <a:srgbClr val="003F5F"/>
              </a:solidFill>
            </a:endParaRPr>
          </a:p>
          <a:p>
            <a:pPr lvl="1"/>
            <a:r>
              <a:rPr lang="en-US" dirty="0">
                <a:solidFill>
                  <a:srgbClr val="003F5F"/>
                </a:solidFill>
              </a:rPr>
              <a:t>Municipalities with populations less than 50,000 ($19.5 billion)</a:t>
            </a:r>
          </a:p>
          <a:p>
            <a:pPr lvl="2"/>
            <a:r>
              <a:rPr lang="en-US" dirty="0">
                <a:solidFill>
                  <a:srgbClr val="003F5F"/>
                </a:solidFill>
              </a:rPr>
              <a:t>WI – ($399.2 million)</a:t>
            </a:r>
          </a:p>
          <a:p>
            <a:endParaRPr lang="en-US" dirty="0"/>
          </a:p>
        </p:txBody>
      </p:sp>
      <p:sp>
        <p:nvSpPr>
          <p:cNvPr id="6" name="Title 1">
            <a:extLst>
              <a:ext uri="{FF2B5EF4-FFF2-40B4-BE49-F238E27FC236}">
                <a16:creationId xmlns:a16="http://schemas.microsoft.com/office/drawing/2014/main" id="{E8A8AA21-CEB4-4C66-B309-453546EBB959}"/>
              </a:ext>
            </a:extLst>
          </p:cNvPr>
          <p:cNvSpPr>
            <a:spLocks noGrp="1"/>
          </p:cNvSpPr>
          <p:nvPr>
            <p:ph type="title"/>
          </p:nvPr>
        </p:nvSpPr>
        <p:spPr>
          <a:xfrm>
            <a:off x="4977352" y="688157"/>
            <a:ext cx="5669437" cy="983678"/>
          </a:xfrm>
        </p:spPr>
        <p:txBody>
          <a:bodyPr/>
          <a:lstStyle/>
          <a:p>
            <a:pPr algn="ctr"/>
            <a:r>
              <a:rPr lang="en-US" b="1" u="sng" dirty="0">
                <a:solidFill>
                  <a:srgbClr val="003F5F"/>
                </a:solidFill>
              </a:rPr>
              <a:t>Fund Breakdown (cont.)</a:t>
            </a:r>
          </a:p>
        </p:txBody>
      </p:sp>
    </p:spTree>
    <p:extLst>
      <p:ext uri="{BB962C8B-B14F-4D97-AF65-F5344CB8AC3E}">
        <p14:creationId xmlns:p14="http://schemas.microsoft.com/office/powerpoint/2010/main" val="3180193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C9E27-8C98-44EA-903C-F24E413FE0CF}"/>
              </a:ext>
            </a:extLst>
          </p:cNvPr>
          <p:cNvSpPr>
            <a:spLocks noGrp="1"/>
          </p:cNvSpPr>
          <p:nvPr>
            <p:ph type="title"/>
          </p:nvPr>
        </p:nvSpPr>
        <p:spPr>
          <a:xfrm>
            <a:off x="4732254" y="744718"/>
            <a:ext cx="5735425" cy="955397"/>
          </a:xfrm>
        </p:spPr>
        <p:txBody>
          <a:bodyPr/>
          <a:lstStyle/>
          <a:p>
            <a:pPr algn="ctr"/>
            <a:r>
              <a:rPr lang="en-US" b="1" u="sng" dirty="0">
                <a:solidFill>
                  <a:srgbClr val="003F5F"/>
                </a:solidFill>
              </a:rPr>
              <a:t>Allocations</a:t>
            </a:r>
          </a:p>
        </p:txBody>
      </p:sp>
      <p:sp>
        <p:nvSpPr>
          <p:cNvPr id="3" name="Content Placeholder 2">
            <a:extLst>
              <a:ext uri="{FF2B5EF4-FFF2-40B4-BE49-F238E27FC236}">
                <a16:creationId xmlns:a16="http://schemas.microsoft.com/office/drawing/2014/main" id="{11E72147-9D96-4595-B5D1-511946A4DA15}"/>
              </a:ext>
            </a:extLst>
          </p:cNvPr>
          <p:cNvSpPr>
            <a:spLocks noGrp="1"/>
          </p:cNvSpPr>
          <p:nvPr>
            <p:ph idx="1"/>
          </p:nvPr>
        </p:nvSpPr>
        <p:spPr>
          <a:xfrm>
            <a:off x="612742" y="1825625"/>
            <a:ext cx="10972800" cy="4678870"/>
          </a:xfrm>
        </p:spPr>
        <p:txBody>
          <a:bodyPr>
            <a:normAutofit lnSpcReduction="10000"/>
          </a:bodyPr>
          <a:lstStyle/>
          <a:p>
            <a:r>
              <a:rPr lang="en-US" dirty="0">
                <a:solidFill>
                  <a:srgbClr val="E71939"/>
                </a:solidFill>
              </a:rPr>
              <a:t>You can view your town’s allocation on the DOR website</a:t>
            </a:r>
          </a:p>
          <a:p>
            <a:pPr lvl="1"/>
            <a:r>
              <a:rPr lang="en-US" dirty="0">
                <a:solidFill>
                  <a:srgbClr val="003F5F"/>
                </a:solidFill>
                <a:hlinkClick r:id="rId3"/>
              </a:rPr>
              <a:t>https://www.revenue.wi.gov/Pages/Report/Home.aspx</a:t>
            </a:r>
            <a:endParaRPr lang="en-US" dirty="0">
              <a:solidFill>
                <a:srgbClr val="003F5F"/>
              </a:solidFill>
            </a:endParaRPr>
          </a:p>
          <a:p>
            <a:pPr lvl="2"/>
            <a:r>
              <a:rPr lang="en-US" dirty="0">
                <a:solidFill>
                  <a:srgbClr val="003F5F"/>
                </a:solidFill>
              </a:rPr>
              <a:t>Go to “American Rescue Plan Act – Local Fiscal Recovery Funds for NEUs”</a:t>
            </a:r>
          </a:p>
          <a:p>
            <a:r>
              <a:rPr lang="en-US" dirty="0">
                <a:solidFill>
                  <a:srgbClr val="003F5F"/>
                </a:solidFill>
              </a:rPr>
              <a:t>Cedar Rapids, WI </a:t>
            </a:r>
          </a:p>
          <a:p>
            <a:pPr lvl="1"/>
            <a:r>
              <a:rPr lang="en-US" dirty="0">
                <a:solidFill>
                  <a:srgbClr val="E71939"/>
                </a:solidFill>
              </a:rPr>
              <a:t>$4,396.08 – 42 population</a:t>
            </a:r>
          </a:p>
          <a:p>
            <a:pPr lvl="1"/>
            <a:endParaRPr lang="en-US" dirty="0">
              <a:solidFill>
                <a:srgbClr val="E71939"/>
              </a:solidFill>
            </a:endParaRPr>
          </a:p>
          <a:p>
            <a:r>
              <a:rPr lang="en-US" dirty="0">
                <a:solidFill>
                  <a:srgbClr val="003F5F"/>
                </a:solidFill>
              </a:rPr>
              <a:t>Marathon, WI</a:t>
            </a:r>
          </a:p>
          <a:p>
            <a:pPr lvl="1"/>
            <a:r>
              <a:rPr lang="en-US" dirty="0">
                <a:solidFill>
                  <a:srgbClr val="E71939"/>
                </a:solidFill>
              </a:rPr>
              <a:t>$115,763.42 – 1,106 population</a:t>
            </a:r>
          </a:p>
          <a:p>
            <a:pPr lvl="1"/>
            <a:endParaRPr lang="en-US" dirty="0">
              <a:solidFill>
                <a:srgbClr val="E71939"/>
              </a:solidFill>
            </a:endParaRPr>
          </a:p>
          <a:p>
            <a:r>
              <a:rPr lang="en-US" dirty="0">
                <a:solidFill>
                  <a:srgbClr val="003F5F"/>
                </a:solidFill>
              </a:rPr>
              <a:t>Grand Chute, WI</a:t>
            </a:r>
          </a:p>
          <a:p>
            <a:pPr lvl="1"/>
            <a:r>
              <a:rPr lang="en-US" dirty="0">
                <a:solidFill>
                  <a:srgbClr val="E71939"/>
                </a:solidFill>
              </a:rPr>
              <a:t>$2,439,300.67 – 23,305 population</a:t>
            </a:r>
          </a:p>
          <a:p>
            <a:pPr lvl="1"/>
            <a:endParaRPr lang="en-US" dirty="0"/>
          </a:p>
          <a:p>
            <a:pPr lvl="1"/>
            <a:endParaRPr lang="en-US" dirty="0"/>
          </a:p>
        </p:txBody>
      </p:sp>
    </p:spTree>
    <p:extLst>
      <p:ext uri="{BB962C8B-B14F-4D97-AF65-F5344CB8AC3E}">
        <p14:creationId xmlns:p14="http://schemas.microsoft.com/office/powerpoint/2010/main" val="638525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D7513-7995-4265-B254-8E2D668E1BC8}"/>
              </a:ext>
            </a:extLst>
          </p:cNvPr>
          <p:cNvSpPr>
            <a:spLocks noGrp="1"/>
          </p:cNvSpPr>
          <p:nvPr>
            <p:ph type="title"/>
          </p:nvPr>
        </p:nvSpPr>
        <p:spPr>
          <a:xfrm>
            <a:off x="5462953" y="412018"/>
            <a:ext cx="5011615" cy="1325563"/>
          </a:xfrm>
        </p:spPr>
        <p:txBody>
          <a:bodyPr/>
          <a:lstStyle/>
          <a:p>
            <a:pPr algn="ctr"/>
            <a:r>
              <a:rPr lang="en-US" b="1" u="sng" dirty="0">
                <a:solidFill>
                  <a:srgbClr val="003F5F"/>
                </a:solidFill>
              </a:rPr>
              <a:t>Allowable Uses</a:t>
            </a:r>
          </a:p>
        </p:txBody>
      </p:sp>
      <p:sp>
        <p:nvSpPr>
          <p:cNvPr id="3" name="Content Placeholder 2">
            <a:extLst>
              <a:ext uri="{FF2B5EF4-FFF2-40B4-BE49-F238E27FC236}">
                <a16:creationId xmlns:a16="http://schemas.microsoft.com/office/drawing/2014/main" id="{F726711B-569B-4694-B440-9C2CC3D182BA}"/>
              </a:ext>
            </a:extLst>
          </p:cNvPr>
          <p:cNvSpPr>
            <a:spLocks noGrp="1"/>
          </p:cNvSpPr>
          <p:nvPr>
            <p:ph idx="1"/>
          </p:nvPr>
        </p:nvSpPr>
        <p:spPr/>
        <p:txBody>
          <a:bodyPr/>
          <a:lstStyle/>
          <a:p>
            <a:r>
              <a:rPr lang="en-US" dirty="0">
                <a:solidFill>
                  <a:srgbClr val="E71939"/>
                </a:solidFill>
              </a:rPr>
              <a:t>Treasury has released </a:t>
            </a:r>
            <a:r>
              <a:rPr lang="en-US" b="1" u="sng" dirty="0">
                <a:solidFill>
                  <a:srgbClr val="E71939"/>
                </a:solidFill>
              </a:rPr>
              <a:t>Interim</a:t>
            </a:r>
            <a:r>
              <a:rPr lang="en-US" dirty="0">
                <a:solidFill>
                  <a:srgbClr val="E71939"/>
                </a:solidFill>
              </a:rPr>
              <a:t> Final Rule</a:t>
            </a:r>
          </a:p>
          <a:p>
            <a:pPr lvl="1"/>
            <a:r>
              <a:rPr lang="en-US" dirty="0">
                <a:solidFill>
                  <a:srgbClr val="003F5F"/>
                </a:solidFill>
              </a:rPr>
              <a:t>Provides some clarity regarding Allowable Uses</a:t>
            </a:r>
          </a:p>
          <a:p>
            <a:pPr lvl="1"/>
            <a:endParaRPr lang="en-US" dirty="0">
              <a:solidFill>
                <a:srgbClr val="003F5F"/>
              </a:solidFill>
            </a:endParaRPr>
          </a:p>
          <a:p>
            <a:pPr lvl="1"/>
            <a:r>
              <a:rPr lang="en-US" u="sng" dirty="0">
                <a:solidFill>
                  <a:srgbClr val="E71939"/>
                </a:solidFill>
              </a:rPr>
              <a:t>Non-Exclusive </a:t>
            </a:r>
            <a:r>
              <a:rPr lang="en-US" dirty="0">
                <a:solidFill>
                  <a:srgbClr val="E71939"/>
                </a:solidFill>
              </a:rPr>
              <a:t>List of Items</a:t>
            </a:r>
          </a:p>
          <a:p>
            <a:pPr lvl="1"/>
            <a:endParaRPr lang="en-US" dirty="0">
              <a:solidFill>
                <a:srgbClr val="E71939"/>
              </a:solidFill>
            </a:endParaRPr>
          </a:p>
          <a:p>
            <a:pPr lvl="1"/>
            <a:r>
              <a:rPr lang="en-US" dirty="0">
                <a:solidFill>
                  <a:srgbClr val="E71939"/>
                </a:solidFill>
              </a:rPr>
              <a:t>Generally, at least a 2-part analysis if not on list</a:t>
            </a:r>
          </a:p>
          <a:p>
            <a:pPr lvl="2"/>
            <a:r>
              <a:rPr lang="en-US" dirty="0">
                <a:solidFill>
                  <a:srgbClr val="E71939"/>
                </a:solidFill>
              </a:rPr>
              <a:t>To what extent was the entity, group, sector negatively impacted by the pandemic</a:t>
            </a:r>
          </a:p>
          <a:p>
            <a:pPr lvl="2"/>
            <a:r>
              <a:rPr lang="en-US" dirty="0">
                <a:solidFill>
                  <a:srgbClr val="E71939"/>
                </a:solidFill>
              </a:rPr>
              <a:t>How is the use you’re engaging in proportionately addressing the negative impact</a:t>
            </a:r>
          </a:p>
          <a:p>
            <a:pPr marL="1371600" lvl="3" indent="0">
              <a:buNone/>
            </a:pPr>
            <a:endParaRPr lang="en-US" dirty="0">
              <a:solidFill>
                <a:srgbClr val="E71939"/>
              </a:solidFill>
            </a:endParaRPr>
          </a:p>
          <a:p>
            <a:r>
              <a:rPr lang="en-US" dirty="0">
                <a:solidFill>
                  <a:srgbClr val="003F5F"/>
                </a:solidFill>
              </a:rPr>
              <a:t>WTA strongly encourages you to read </a:t>
            </a:r>
            <a:r>
              <a:rPr lang="en-US" b="1" u="sng" dirty="0">
                <a:solidFill>
                  <a:srgbClr val="003F5F"/>
                </a:solidFill>
              </a:rPr>
              <a:t>all</a:t>
            </a:r>
            <a:r>
              <a:rPr lang="en-US" dirty="0">
                <a:solidFill>
                  <a:srgbClr val="003F5F"/>
                </a:solidFill>
              </a:rPr>
              <a:t> ARPA guidance</a:t>
            </a:r>
          </a:p>
          <a:p>
            <a:endParaRPr lang="en-US" dirty="0"/>
          </a:p>
        </p:txBody>
      </p:sp>
    </p:spTree>
    <p:extLst>
      <p:ext uri="{BB962C8B-B14F-4D97-AF65-F5344CB8AC3E}">
        <p14:creationId xmlns:p14="http://schemas.microsoft.com/office/powerpoint/2010/main" val="1953140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0DFD1-DBD7-4294-AC68-9855DD0AADFE}"/>
              </a:ext>
            </a:extLst>
          </p:cNvPr>
          <p:cNvSpPr>
            <a:spLocks noGrp="1"/>
          </p:cNvSpPr>
          <p:nvPr>
            <p:ph type="title"/>
          </p:nvPr>
        </p:nvSpPr>
        <p:spPr>
          <a:xfrm>
            <a:off x="4194928" y="716437"/>
            <a:ext cx="7158872" cy="974251"/>
          </a:xfrm>
        </p:spPr>
        <p:txBody>
          <a:bodyPr/>
          <a:lstStyle/>
          <a:p>
            <a:pPr algn="ctr"/>
            <a:r>
              <a:rPr lang="en-US" b="1" u="sng" dirty="0">
                <a:solidFill>
                  <a:srgbClr val="003F5F"/>
                </a:solidFill>
              </a:rPr>
              <a:t>Allowable Uses</a:t>
            </a:r>
          </a:p>
        </p:txBody>
      </p:sp>
      <p:sp>
        <p:nvSpPr>
          <p:cNvPr id="3" name="Content Placeholder 2">
            <a:extLst>
              <a:ext uri="{FF2B5EF4-FFF2-40B4-BE49-F238E27FC236}">
                <a16:creationId xmlns:a16="http://schemas.microsoft.com/office/drawing/2014/main" id="{344078CA-67A8-4374-A86F-86FD655ED547}"/>
              </a:ext>
            </a:extLst>
          </p:cNvPr>
          <p:cNvSpPr>
            <a:spLocks noGrp="1"/>
          </p:cNvSpPr>
          <p:nvPr>
            <p:ph idx="1"/>
          </p:nvPr>
        </p:nvSpPr>
        <p:spPr>
          <a:xfrm>
            <a:off x="187569" y="1825625"/>
            <a:ext cx="11816862" cy="4668960"/>
          </a:xfrm>
        </p:spPr>
        <p:txBody>
          <a:bodyPr>
            <a:normAutofit lnSpcReduction="10000"/>
          </a:bodyPr>
          <a:lstStyle/>
          <a:p>
            <a:pPr marL="457200" indent="-457200">
              <a:buFont typeface="+mj-lt"/>
              <a:buAutoNum type="arabicPeriod"/>
            </a:pPr>
            <a:r>
              <a:rPr lang="en-US" sz="3200" dirty="0">
                <a:solidFill>
                  <a:srgbClr val="E71939"/>
                </a:solidFill>
              </a:rPr>
              <a:t>Support public health expenditures</a:t>
            </a:r>
          </a:p>
          <a:p>
            <a:pPr lvl="1"/>
            <a:r>
              <a:rPr lang="en-US" sz="2800" dirty="0">
                <a:solidFill>
                  <a:srgbClr val="003F5F"/>
                </a:solidFill>
              </a:rPr>
              <a:t>Services and programs to contain and mitigate spread of COVID-19</a:t>
            </a:r>
          </a:p>
          <a:p>
            <a:pPr lvl="2"/>
            <a:r>
              <a:rPr lang="en-US" sz="2400" dirty="0">
                <a:solidFill>
                  <a:srgbClr val="003F5F"/>
                </a:solidFill>
              </a:rPr>
              <a:t>PPE purchases</a:t>
            </a:r>
          </a:p>
          <a:p>
            <a:pPr lvl="2"/>
            <a:r>
              <a:rPr lang="en-US" sz="2400" dirty="0">
                <a:solidFill>
                  <a:srgbClr val="003F5F"/>
                </a:solidFill>
              </a:rPr>
              <a:t>Ventilation improvements in public facilities</a:t>
            </a:r>
          </a:p>
          <a:p>
            <a:pPr lvl="2"/>
            <a:r>
              <a:rPr lang="en-US" sz="2400" u="sng" dirty="0">
                <a:solidFill>
                  <a:srgbClr val="003F5F"/>
                </a:solidFill>
              </a:rPr>
              <a:t>Qualified</a:t>
            </a:r>
            <a:r>
              <a:rPr lang="en-US" sz="2400" dirty="0">
                <a:solidFill>
                  <a:srgbClr val="003F5F"/>
                </a:solidFill>
              </a:rPr>
              <a:t> Payroll</a:t>
            </a:r>
          </a:p>
          <a:p>
            <a:pPr lvl="2"/>
            <a:endParaRPr lang="en-US" sz="2400" dirty="0">
              <a:solidFill>
                <a:srgbClr val="E71939"/>
              </a:solidFill>
            </a:endParaRPr>
          </a:p>
          <a:p>
            <a:pPr marL="463550" indent="-463550">
              <a:buNone/>
            </a:pPr>
            <a:r>
              <a:rPr lang="en-US" sz="3200" dirty="0">
                <a:solidFill>
                  <a:srgbClr val="E71939"/>
                </a:solidFill>
              </a:rPr>
              <a:t>2. Address negative economic impacts caused by public health emergency</a:t>
            </a:r>
          </a:p>
          <a:p>
            <a:pPr lvl="1"/>
            <a:r>
              <a:rPr lang="en-US" dirty="0">
                <a:solidFill>
                  <a:srgbClr val="003F5F"/>
                </a:solidFill>
              </a:rPr>
              <a:t>Supporting Small Businesses</a:t>
            </a:r>
          </a:p>
          <a:p>
            <a:pPr lvl="2"/>
            <a:r>
              <a:rPr lang="en-US" dirty="0">
                <a:solidFill>
                  <a:srgbClr val="E71939"/>
                </a:solidFill>
              </a:rPr>
              <a:t>Address financial challenges caused by pandemic through loans, grants, in-kind assistance</a:t>
            </a:r>
          </a:p>
          <a:p>
            <a:pPr lvl="1"/>
            <a:r>
              <a:rPr lang="en-US" dirty="0">
                <a:solidFill>
                  <a:srgbClr val="003F5F"/>
                </a:solidFill>
              </a:rPr>
              <a:t>Aid to households and individuals </a:t>
            </a:r>
          </a:p>
          <a:p>
            <a:pPr lvl="1"/>
            <a:r>
              <a:rPr lang="en-US" dirty="0">
                <a:solidFill>
                  <a:srgbClr val="003F5F"/>
                </a:solidFill>
              </a:rPr>
              <a:t>Speeding the recovery of the tourism, travel, and hospitality sectors</a:t>
            </a:r>
          </a:p>
          <a:p>
            <a:endParaRPr lang="en-US" sz="3600" dirty="0">
              <a:solidFill>
                <a:srgbClr val="E71939"/>
              </a:solidFill>
            </a:endParaRPr>
          </a:p>
        </p:txBody>
      </p:sp>
    </p:spTree>
    <p:extLst>
      <p:ext uri="{BB962C8B-B14F-4D97-AF65-F5344CB8AC3E}">
        <p14:creationId xmlns:p14="http://schemas.microsoft.com/office/powerpoint/2010/main" val="85804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4AC9D5A0B0AD4EA8254D7781848842" ma:contentTypeVersion="13" ma:contentTypeDescription="Create a new document." ma:contentTypeScope="" ma:versionID="45a08f5cf8df4316727e7bd46d3b8d37">
  <xsd:schema xmlns:xsd="http://www.w3.org/2001/XMLSchema" xmlns:xs="http://www.w3.org/2001/XMLSchema" xmlns:p="http://schemas.microsoft.com/office/2006/metadata/properties" xmlns:ns2="e06ce8d6-a5dc-4941-a9cd-4c85c27ba0d1" xmlns:ns3="07184327-19f9-4db7-aec5-66f9b83ea686" targetNamespace="http://schemas.microsoft.com/office/2006/metadata/properties" ma:root="true" ma:fieldsID="1808ce0e3d90d4066a8ce66e93562848" ns2:_="" ns3:_="">
    <xsd:import namespace="e06ce8d6-a5dc-4941-a9cd-4c85c27ba0d1"/>
    <xsd:import namespace="07184327-19f9-4db7-aec5-66f9b83ea6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6ce8d6-a5dc-4941-a9cd-4c85c27ba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184327-19f9-4db7-aec5-66f9b83ea68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5AE9D4-1D8C-41D2-B5D5-556232D3C92E}">
  <ds:schemaRefs>
    <ds:schemaRef ds:uri="http://schemas.microsoft.com/office/2006/metadata/properties"/>
    <ds:schemaRef ds:uri="http://schemas.openxmlformats.org/package/2006/metadata/core-properties"/>
    <ds:schemaRef ds:uri="http://purl.org/dc/elements/1.1/"/>
    <ds:schemaRef ds:uri="http://schemas.microsoft.com/office/2006/documentManagement/types"/>
    <ds:schemaRef ds:uri="07184327-19f9-4db7-aec5-66f9b83ea686"/>
    <ds:schemaRef ds:uri="http://purl.org/dc/terms/"/>
    <ds:schemaRef ds:uri="http://www.w3.org/XML/1998/namespace"/>
    <ds:schemaRef ds:uri="http://schemas.microsoft.com/office/infopath/2007/PartnerControls"/>
    <ds:schemaRef ds:uri="e06ce8d6-a5dc-4941-a9cd-4c85c27ba0d1"/>
    <ds:schemaRef ds:uri="http://purl.org/dc/dcmitype/"/>
  </ds:schemaRefs>
</ds:datastoreItem>
</file>

<file path=customXml/itemProps2.xml><?xml version="1.0" encoding="utf-8"?>
<ds:datastoreItem xmlns:ds="http://schemas.openxmlformats.org/officeDocument/2006/customXml" ds:itemID="{5CCBEE84-7163-48E4-B074-09780F7E9E3F}">
  <ds:schemaRefs>
    <ds:schemaRef ds:uri="http://schemas.microsoft.com/sharepoint/v3/contenttype/forms"/>
  </ds:schemaRefs>
</ds:datastoreItem>
</file>

<file path=customXml/itemProps3.xml><?xml version="1.0" encoding="utf-8"?>
<ds:datastoreItem xmlns:ds="http://schemas.openxmlformats.org/officeDocument/2006/customXml" ds:itemID="{F1F75D03-CA6A-43C7-BE1B-962E7E4E76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6ce8d6-a5dc-4941-a9cd-4c85c27ba0d1"/>
    <ds:schemaRef ds:uri="07184327-19f9-4db7-aec5-66f9b83ea6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1784</TotalTime>
  <Words>2922</Words>
  <Application>Microsoft Office PowerPoint</Application>
  <PresentationFormat>Widescreen</PresentationFormat>
  <Paragraphs>239</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American Rescue Plan Act of 2021</vt:lpstr>
      <vt:lpstr>Learning Objectives</vt:lpstr>
      <vt:lpstr>Before we begin….</vt:lpstr>
      <vt:lpstr>Background</vt:lpstr>
      <vt:lpstr>Fund Breakdown</vt:lpstr>
      <vt:lpstr>Fund Breakdown (cont.)</vt:lpstr>
      <vt:lpstr>Allocations</vt:lpstr>
      <vt:lpstr>Allowable Uses</vt:lpstr>
      <vt:lpstr>Allowable Uses</vt:lpstr>
      <vt:lpstr>Allowable Uses</vt:lpstr>
      <vt:lpstr>Allowable Uses</vt:lpstr>
      <vt:lpstr>Allowable Uses</vt:lpstr>
      <vt:lpstr>Non-eligible items</vt:lpstr>
      <vt:lpstr>Timeline</vt:lpstr>
      <vt:lpstr>Next Steps</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Jake Langenhahn</dc:creator>
  <cp:lastModifiedBy>Jake Langenhahn</cp:lastModifiedBy>
  <cp:revision>35</cp:revision>
  <cp:lastPrinted>2021-05-20T21:37:13Z</cp:lastPrinted>
  <dcterms:created xsi:type="dcterms:W3CDTF">2021-04-14T15:38:06Z</dcterms:created>
  <dcterms:modified xsi:type="dcterms:W3CDTF">2021-06-17T19:44:36Z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0x010100E04AC9D5A0B0AD4EA8254D7781848842</vt:lpwstr>
  </property>
</Properties>
</file>