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70" r:id="rId3"/>
    <p:sldId id="271" r:id="rId4"/>
    <p:sldId id="272" r:id="rId5"/>
    <p:sldId id="257" r:id="rId6"/>
    <p:sldId id="258" r:id="rId7"/>
    <p:sldId id="259" r:id="rId8"/>
    <p:sldId id="260" r:id="rId9"/>
    <p:sldId id="261" r:id="rId10"/>
    <p:sldId id="262" r:id="rId11"/>
    <p:sldId id="273" r:id="rId12"/>
    <p:sldId id="263" r:id="rId13"/>
    <p:sldId id="264" r:id="rId14"/>
    <p:sldId id="265" r:id="rId15"/>
    <p:sldId id="266" r:id="rId16"/>
    <p:sldId id="267" r:id="rId17"/>
    <p:sldId id="268" r:id="rId18"/>
    <p:sldId id="269" r:id="rId19"/>
    <p:sldId id="274" r:id="rId20"/>
    <p:sldId id="275" r:id="rId21"/>
    <p:sldId id="276" r:id="rId22"/>
    <p:sldId id="277" r:id="rId2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2F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18" y="72"/>
      </p:cViewPr>
      <p:guideLst/>
    </p:cSldViewPr>
  </p:slideViewPr>
  <p:notesTextViewPr>
    <p:cViewPr>
      <p:scale>
        <a:sx n="1" d="1"/>
        <a:sy n="1" d="1"/>
      </p:scale>
      <p:origin x="0" y="0"/>
    </p:cViewPr>
  </p:notesTextViewPr>
  <p:notesViewPr>
    <p:cSldViewPr snapToGrid="0">
      <p:cViewPr varScale="1">
        <p:scale>
          <a:sx n="83" d="100"/>
          <a:sy n="83" d="100"/>
        </p:scale>
        <p:origin x="393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C3DCD6D-D234-4406-8E5D-E73BBB61D53D}" type="datetimeFigureOut">
              <a:rPr lang="en-US" smtClean="0"/>
              <a:t>2/26/2019</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A072A38-2314-420D-8F38-DFBA38682D29}" type="slidenum">
              <a:rPr lang="en-US" smtClean="0"/>
              <a:t>‹#›</a:t>
            </a:fld>
            <a:endParaRPr lang="en-US" dirty="0"/>
          </a:p>
        </p:txBody>
      </p:sp>
    </p:spTree>
    <p:extLst>
      <p:ext uri="{BB962C8B-B14F-4D97-AF65-F5344CB8AC3E}">
        <p14:creationId xmlns:p14="http://schemas.microsoft.com/office/powerpoint/2010/main" val="4115262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072A38-2314-420D-8F38-DFBA38682D29}" type="slidenum">
              <a:rPr lang="en-US" smtClean="0"/>
              <a:t>1</a:t>
            </a:fld>
            <a:endParaRPr lang="en-US" dirty="0"/>
          </a:p>
        </p:txBody>
      </p:sp>
    </p:spTree>
    <p:extLst>
      <p:ext uri="{BB962C8B-B14F-4D97-AF65-F5344CB8AC3E}">
        <p14:creationId xmlns:p14="http://schemas.microsoft.com/office/powerpoint/2010/main" val="3939765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B788A-BAE5-46E9-A065-5276E5739CB0}"/>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xmlns="" id="{10C221EE-83F6-4843-A609-A6F330B2C7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0AE8F2B-F9E2-4B8B-8088-18C052095F2E}"/>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5" name="Footer Placeholder 4">
            <a:extLst>
              <a:ext uri="{FF2B5EF4-FFF2-40B4-BE49-F238E27FC236}">
                <a16:creationId xmlns:a16="http://schemas.microsoft.com/office/drawing/2014/main" xmlns="" id="{81CE7B88-860A-4A0D-ABC2-0A1D781E4B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8CEA45D-B077-4B3F-9976-A5C780177C1F}"/>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2156869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A771A1-E5A1-4D3D-B555-862847353C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8D97A96-72F8-46BD-B94E-84590C2C1A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C0B275-7AF5-48B1-96A4-9E513F20B19F}"/>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5" name="Footer Placeholder 4">
            <a:extLst>
              <a:ext uri="{FF2B5EF4-FFF2-40B4-BE49-F238E27FC236}">
                <a16:creationId xmlns:a16="http://schemas.microsoft.com/office/drawing/2014/main" xmlns="" id="{736043F9-EC3D-4477-B79D-80C8CF8047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8C30A99-7BDE-4EDC-A332-49F1AB896C45}"/>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302340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2AC93D3-73B7-42A1-A4F2-898ECB01E7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9FD0318-1FF7-4E89-9208-61F844B73A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0DBD31F-6F44-496B-B4A1-A94F02E2B714}"/>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5" name="Footer Placeholder 4">
            <a:extLst>
              <a:ext uri="{FF2B5EF4-FFF2-40B4-BE49-F238E27FC236}">
                <a16:creationId xmlns:a16="http://schemas.microsoft.com/office/drawing/2014/main" xmlns="" id="{B0E95622-0CAF-4736-9D82-7345C77BB6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9697A2CC-3C52-46D6-899E-69AB691AADCA}"/>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232177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E14D65-6DDB-40DB-B520-6C18340197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77E060-50B8-45E0-8B2B-7EC1935C51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7454E2-64B0-4A13-A417-A8A2FC058B05}"/>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5" name="Footer Placeholder 4">
            <a:extLst>
              <a:ext uri="{FF2B5EF4-FFF2-40B4-BE49-F238E27FC236}">
                <a16:creationId xmlns:a16="http://schemas.microsoft.com/office/drawing/2014/main" xmlns="" id="{26271681-3B2F-449A-BC25-863A589AB9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1B850FE6-715A-4093-923F-74A01FA7C03B}"/>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263787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DCAF0F-CD00-44AB-BF41-4BBB193A52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F137A13-0100-433B-9E0D-A22408CECB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5CFF02A6-A2AA-4A96-8742-2FC1639768CB}"/>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5" name="Footer Placeholder 4">
            <a:extLst>
              <a:ext uri="{FF2B5EF4-FFF2-40B4-BE49-F238E27FC236}">
                <a16:creationId xmlns:a16="http://schemas.microsoft.com/office/drawing/2014/main" xmlns="" id="{1C0EFC51-6ABD-4FAE-B1B6-8EE493BEC51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A4880C3-9DCA-4E94-BAC1-59CA5B34E1E6}"/>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2968214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1F0F50-6C13-4076-8FD3-F793197DF5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54748D0-76BD-4D8B-B3F0-6DAEF5E16D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105E8CB-C512-4172-B5DB-5A9BE1BB21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D9BE8D8-DAA9-4040-9A16-F7265A7A15C9}"/>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6" name="Footer Placeholder 5">
            <a:extLst>
              <a:ext uri="{FF2B5EF4-FFF2-40B4-BE49-F238E27FC236}">
                <a16:creationId xmlns:a16="http://schemas.microsoft.com/office/drawing/2014/main" xmlns="" id="{622CA6AA-7B1E-430F-805B-8C5C48EC33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9A59031A-EB3A-45C7-B4F2-CAFF8EF392A5}"/>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426509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2CDC1-DEE0-4B7F-851C-3F7862BAD68E}"/>
              </a:ext>
            </a:extLst>
          </p:cNvPr>
          <p:cNvSpPr>
            <a:spLocks noGrp="1"/>
          </p:cNvSpPr>
          <p:nvPr>
            <p:ph type="title"/>
          </p:nvPr>
        </p:nvSpPr>
        <p:spPr>
          <a:xfrm>
            <a:off x="839788" y="866776"/>
            <a:ext cx="10515600" cy="823912"/>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DD10839-9903-4DCF-8843-0C0BFF906C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8BC5EA5A-3A77-493E-9AF6-F3A8D723FB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AD332C8-2352-461E-BCF4-3385F60CF3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EC2B7E8E-06BC-4D80-A74A-A1603F87E67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2AF274A-7BB1-4977-BFAA-47230A65E452}"/>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8" name="Footer Placeholder 7">
            <a:extLst>
              <a:ext uri="{FF2B5EF4-FFF2-40B4-BE49-F238E27FC236}">
                <a16:creationId xmlns:a16="http://schemas.microsoft.com/office/drawing/2014/main" xmlns="" id="{312A33C4-C72E-42BF-8EA2-92BC3EB086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8E6C75D7-CCE7-4A12-8F45-9CD9249B51B9}"/>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4045515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3636C7-8B59-451A-9FA1-06C6554641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EC1BDFE-655D-492F-8B57-C4D3F530B44A}"/>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4" name="Footer Placeholder 3">
            <a:extLst>
              <a:ext uri="{FF2B5EF4-FFF2-40B4-BE49-F238E27FC236}">
                <a16:creationId xmlns:a16="http://schemas.microsoft.com/office/drawing/2014/main" xmlns="" id="{2D2602D4-65D4-4DF2-B03C-F9748FEDB9A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ADFEFE45-17E0-448C-B858-F79D6539E4BA}"/>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2208460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B07CAA9-A7EB-475E-A956-EFAFD4D19BBE}"/>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3" name="Footer Placeholder 2">
            <a:extLst>
              <a:ext uri="{FF2B5EF4-FFF2-40B4-BE49-F238E27FC236}">
                <a16:creationId xmlns:a16="http://schemas.microsoft.com/office/drawing/2014/main" xmlns="" id="{529D35B1-8C90-4045-86AB-B0BE3A63287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E140307D-641D-4B0D-A296-E2FFF7D039D6}"/>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2497533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A20FFB-01C8-4CAA-AB29-D42AA80F54A3}"/>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059861F-0C3B-44AF-9E53-2B7D130D6F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CA0AE55-280C-481D-A29E-0532FAE808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5225BC3-7B3F-4007-9DCB-4EF38743DA90}"/>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6" name="Footer Placeholder 5">
            <a:extLst>
              <a:ext uri="{FF2B5EF4-FFF2-40B4-BE49-F238E27FC236}">
                <a16:creationId xmlns:a16="http://schemas.microsoft.com/office/drawing/2014/main" xmlns="" id="{6C0AAF99-96AF-412B-8B49-9226F30B21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BAC2D732-BDAD-4CED-9B10-708DE78E9B7F}"/>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667375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1A66D9-8AB0-4718-85E8-00FD5B64D7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4E50FE0-7630-4211-B250-D2B1164C86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1F05F9A3-FD29-48FC-AB31-22B39CD1E4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6CEA3FAF-EB6B-4102-8319-6C54C3EDBD4A}"/>
              </a:ext>
            </a:extLst>
          </p:cNvPr>
          <p:cNvSpPr>
            <a:spLocks noGrp="1"/>
          </p:cNvSpPr>
          <p:nvPr>
            <p:ph type="dt" sz="half" idx="10"/>
          </p:nvPr>
        </p:nvSpPr>
        <p:spPr/>
        <p:txBody>
          <a:bodyPr/>
          <a:lstStyle/>
          <a:p>
            <a:fld id="{678992E3-18C0-490A-ABC7-93DA76259454}" type="datetimeFigureOut">
              <a:rPr lang="en-US" smtClean="0"/>
              <a:t>2/26/2019</a:t>
            </a:fld>
            <a:endParaRPr lang="en-US" dirty="0"/>
          </a:p>
        </p:txBody>
      </p:sp>
      <p:sp>
        <p:nvSpPr>
          <p:cNvPr id="6" name="Footer Placeholder 5">
            <a:extLst>
              <a:ext uri="{FF2B5EF4-FFF2-40B4-BE49-F238E27FC236}">
                <a16:creationId xmlns:a16="http://schemas.microsoft.com/office/drawing/2014/main" xmlns="" id="{6EE5CF42-F1D8-40BA-B2C7-88D9C1C928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152458B-7AAF-444E-B8D3-22BA5376128F}"/>
              </a:ext>
            </a:extLst>
          </p:cNvPr>
          <p:cNvSpPr>
            <a:spLocks noGrp="1"/>
          </p:cNvSpPr>
          <p:nvPr>
            <p:ph type="sldNum" sz="quarter" idx="12"/>
          </p:nvPr>
        </p:nvSpPr>
        <p:spPr/>
        <p:txBody>
          <a:bodyPr/>
          <a:lstStyle/>
          <a:p>
            <a:fld id="{C1B9EC23-D957-4130-91D3-3FBCD0942726}" type="slidenum">
              <a:rPr lang="en-US" smtClean="0"/>
              <a:t>‹#›</a:t>
            </a:fld>
            <a:endParaRPr lang="en-US" dirty="0"/>
          </a:p>
        </p:txBody>
      </p:sp>
    </p:spTree>
    <p:extLst>
      <p:ext uri="{BB962C8B-B14F-4D97-AF65-F5344CB8AC3E}">
        <p14:creationId xmlns:p14="http://schemas.microsoft.com/office/powerpoint/2010/main" val="73573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D9ACF2D-5FB5-4150-B7C7-8EA5AB28E86B}"/>
              </a:ext>
            </a:extLst>
          </p:cNvPr>
          <p:cNvSpPr>
            <a:spLocks noGrp="1"/>
          </p:cNvSpPr>
          <p:nvPr>
            <p:ph type="title"/>
          </p:nvPr>
        </p:nvSpPr>
        <p:spPr>
          <a:xfrm>
            <a:off x="838200" y="836023"/>
            <a:ext cx="10515600" cy="85466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21878AE-0F92-4D62-83FC-0EFBBB10D0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CBD1D0B6-F2D6-4BFE-B01D-F459EB9E5F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992E3-18C0-490A-ABC7-93DA76259454}" type="datetimeFigureOut">
              <a:rPr lang="en-US" smtClean="0"/>
              <a:t>2/26/2019</a:t>
            </a:fld>
            <a:endParaRPr lang="en-US" dirty="0"/>
          </a:p>
        </p:txBody>
      </p:sp>
      <p:sp>
        <p:nvSpPr>
          <p:cNvPr id="5" name="Footer Placeholder 4">
            <a:extLst>
              <a:ext uri="{FF2B5EF4-FFF2-40B4-BE49-F238E27FC236}">
                <a16:creationId xmlns:a16="http://schemas.microsoft.com/office/drawing/2014/main" xmlns="" id="{81F1DDC5-47B1-4B71-A22C-EC49E8A5F3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A93C509C-1CC5-4003-AE9A-DFEF62254A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9EC23-D957-4130-91D3-3FBCD0942726}" type="slidenum">
              <a:rPr lang="en-US" smtClean="0"/>
              <a:t>‹#›</a:t>
            </a:fld>
            <a:endParaRPr lang="en-US" dirty="0"/>
          </a:p>
        </p:txBody>
      </p:sp>
      <p:sp>
        <p:nvSpPr>
          <p:cNvPr id="8" name="Rectangle 7">
            <a:extLst>
              <a:ext uri="{FF2B5EF4-FFF2-40B4-BE49-F238E27FC236}">
                <a16:creationId xmlns:a16="http://schemas.microsoft.com/office/drawing/2014/main" xmlns="" id="{7B942728-3694-4D57-B2CC-837A6A69711A}"/>
              </a:ext>
            </a:extLst>
          </p:cNvPr>
          <p:cNvSpPr/>
          <p:nvPr userDrawn="1"/>
        </p:nvSpPr>
        <p:spPr>
          <a:xfrm>
            <a:off x="0" y="0"/>
            <a:ext cx="12192000" cy="836023"/>
          </a:xfrm>
          <a:prstGeom prst="rect">
            <a:avLst/>
          </a:prstGeom>
          <a:solidFill>
            <a:srgbClr val="EE2F2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picture containing clipart&#10;&#10;Description automatically generated">
            <a:extLst>
              <a:ext uri="{FF2B5EF4-FFF2-40B4-BE49-F238E27FC236}">
                <a16:creationId xmlns:a16="http://schemas.microsoft.com/office/drawing/2014/main" xmlns="" id="{843E91FF-CB1B-4933-8FA3-94A10DB71FC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718522" y="6038648"/>
            <a:ext cx="2830333" cy="546741"/>
          </a:xfrm>
          <a:prstGeom prst="rect">
            <a:avLst/>
          </a:prstGeom>
        </p:spPr>
      </p:pic>
      <p:sp>
        <p:nvSpPr>
          <p:cNvPr id="11" name="Rectangle 10">
            <a:extLst>
              <a:ext uri="{FF2B5EF4-FFF2-40B4-BE49-F238E27FC236}">
                <a16:creationId xmlns:a16="http://schemas.microsoft.com/office/drawing/2014/main" xmlns="" id="{8FF3319A-DB7C-4E13-BC31-F518F6CEAFA3}"/>
              </a:ext>
            </a:extLst>
          </p:cNvPr>
          <p:cNvSpPr/>
          <p:nvPr userDrawn="1"/>
        </p:nvSpPr>
        <p:spPr>
          <a:xfrm>
            <a:off x="0" y="731520"/>
            <a:ext cx="12192000" cy="10450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4317FCBB-198B-4D2A-BB8A-0E6F2C4841D4}"/>
              </a:ext>
            </a:extLst>
          </p:cNvPr>
          <p:cNvSpPr/>
          <p:nvPr userDrawn="1"/>
        </p:nvSpPr>
        <p:spPr>
          <a:xfrm>
            <a:off x="838198" y="6552733"/>
            <a:ext cx="10515601" cy="4571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A drawing of a face&#10;&#10;Description automatically generated">
            <a:extLst>
              <a:ext uri="{FF2B5EF4-FFF2-40B4-BE49-F238E27FC236}">
                <a16:creationId xmlns:a16="http://schemas.microsoft.com/office/drawing/2014/main" xmlns="" id="{927AD8CB-0DBE-4DC5-B27F-4D104CC9B8FE}"/>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548854" y="5678605"/>
            <a:ext cx="804945" cy="834757"/>
          </a:xfrm>
          <a:prstGeom prst="rect">
            <a:avLst/>
          </a:prstGeom>
        </p:spPr>
      </p:pic>
      <p:sp>
        <p:nvSpPr>
          <p:cNvPr id="16" name="TextBox 15">
            <a:extLst>
              <a:ext uri="{FF2B5EF4-FFF2-40B4-BE49-F238E27FC236}">
                <a16:creationId xmlns:a16="http://schemas.microsoft.com/office/drawing/2014/main" xmlns="" id="{FCEB4345-70A7-4E73-950D-5B4E436EAE7B}"/>
              </a:ext>
            </a:extLst>
          </p:cNvPr>
          <p:cNvSpPr txBox="1"/>
          <p:nvPr userDrawn="1"/>
        </p:nvSpPr>
        <p:spPr>
          <a:xfrm>
            <a:off x="7703283" y="6552733"/>
            <a:ext cx="2956008" cy="238527"/>
          </a:xfrm>
          <a:prstGeom prst="rect">
            <a:avLst/>
          </a:prstGeom>
          <a:noFill/>
        </p:spPr>
        <p:txBody>
          <a:bodyPr wrap="square" rtlCol="0">
            <a:spAutoFit/>
          </a:bodyPr>
          <a:lstStyle/>
          <a:p>
            <a:r>
              <a:rPr lang="en-US" sz="950" b="1" i="1" dirty="0">
                <a:latin typeface="+mj-lt"/>
              </a:rPr>
              <a:t>Exclusively Endorsed by the Wisconsin Towns Association</a:t>
            </a:r>
          </a:p>
        </p:txBody>
      </p:sp>
    </p:spTree>
    <p:extLst>
      <p:ext uri="{BB962C8B-B14F-4D97-AF65-F5344CB8AC3E}">
        <p14:creationId xmlns:p14="http://schemas.microsoft.com/office/powerpoint/2010/main" val="16050675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1FBFAF-7310-4351-A13E-659724260F1B}"/>
              </a:ext>
            </a:extLst>
          </p:cNvPr>
          <p:cNvSpPr>
            <a:spLocks noGrp="1"/>
          </p:cNvSpPr>
          <p:nvPr>
            <p:ph type="ctrTitle"/>
          </p:nvPr>
        </p:nvSpPr>
        <p:spPr/>
        <p:txBody>
          <a:bodyPr/>
          <a:lstStyle/>
          <a:p>
            <a:r>
              <a:rPr lang="en-US" dirty="0"/>
              <a:t>Understanding Town Insurance</a:t>
            </a:r>
          </a:p>
        </p:txBody>
      </p:sp>
    </p:spTree>
    <p:extLst>
      <p:ext uri="{BB962C8B-B14F-4D97-AF65-F5344CB8AC3E}">
        <p14:creationId xmlns:p14="http://schemas.microsoft.com/office/powerpoint/2010/main" val="2619018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FA2982-F7F9-4977-938D-013750B6AF6D}"/>
              </a:ext>
            </a:extLst>
          </p:cNvPr>
          <p:cNvSpPr>
            <a:spLocks noGrp="1"/>
          </p:cNvSpPr>
          <p:nvPr>
            <p:ph type="title"/>
          </p:nvPr>
        </p:nvSpPr>
        <p:spPr/>
        <p:txBody>
          <a:bodyPr/>
          <a:lstStyle/>
          <a:p>
            <a:r>
              <a:rPr lang="en-US" dirty="0"/>
              <a:t>Tax Treasurer Bond</a:t>
            </a:r>
          </a:p>
        </p:txBody>
      </p:sp>
      <p:sp>
        <p:nvSpPr>
          <p:cNvPr id="3" name="Content Placeholder 2">
            <a:extLst>
              <a:ext uri="{FF2B5EF4-FFF2-40B4-BE49-F238E27FC236}">
                <a16:creationId xmlns:a16="http://schemas.microsoft.com/office/drawing/2014/main" xmlns="" id="{4C82F2EC-0095-4045-8177-283D1866C89E}"/>
              </a:ext>
            </a:extLst>
          </p:cNvPr>
          <p:cNvSpPr>
            <a:spLocks noGrp="1"/>
          </p:cNvSpPr>
          <p:nvPr>
            <p:ph idx="1"/>
          </p:nvPr>
        </p:nvSpPr>
        <p:spPr/>
        <p:txBody>
          <a:bodyPr/>
          <a:lstStyle/>
          <a:p>
            <a:r>
              <a:rPr lang="en-US" dirty="0"/>
              <a:t>The “municipal treasurer’s bond” or tax collector bond is required by Wis. Stat. 70.67(1). </a:t>
            </a:r>
          </a:p>
          <a:p>
            <a:r>
              <a:rPr lang="en-US" dirty="0"/>
              <a:t>The bond is “conditioned for faithful performance of the duties of the office and that the treasurer will account for an pay over according to law all taxes of any kind which are received and which are required to be paid to the county treasurer”.</a:t>
            </a:r>
          </a:p>
          <a:p>
            <a:r>
              <a:rPr lang="en-US" dirty="0"/>
              <a:t>Town has the option of waiving the tax collector bond by adopting an ordinance according to Wis. Stat. 70.67(2) which would make the town responsible to pay, in case the treasurer fails to do so, all taxes required by law to be paid to the county treasurer.</a:t>
            </a:r>
          </a:p>
        </p:txBody>
      </p:sp>
    </p:spTree>
    <p:extLst>
      <p:ext uri="{BB962C8B-B14F-4D97-AF65-F5344CB8AC3E}">
        <p14:creationId xmlns:p14="http://schemas.microsoft.com/office/powerpoint/2010/main" val="1507971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772BC9-0960-4197-B183-7EFF83E514E3}"/>
              </a:ext>
            </a:extLst>
          </p:cNvPr>
          <p:cNvSpPr>
            <a:spLocks noGrp="1"/>
          </p:cNvSpPr>
          <p:nvPr>
            <p:ph type="title"/>
          </p:nvPr>
        </p:nvSpPr>
        <p:spPr/>
        <p:txBody>
          <a:bodyPr/>
          <a:lstStyle/>
          <a:p>
            <a:r>
              <a:rPr lang="en-US" dirty="0"/>
              <a:t>Bond vs. Liability Insurance</a:t>
            </a:r>
          </a:p>
        </p:txBody>
      </p:sp>
      <p:sp>
        <p:nvSpPr>
          <p:cNvPr id="3" name="Content Placeholder 2">
            <a:extLst>
              <a:ext uri="{FF2B5EF4-FFF2-40B4-BE49-F238E27FC236}">
                <a16:creationId xmlns:a16="http://schemas.microsoft.com/office/drawing/2014/main" xmlns="" id="{CD3EBEE5-4BFC-4C93-AF18-CFF4B74C6178}"/>
              </a:ext>
            </a:extLst>
          </p:cNvPr>
          <p:cNvSpPr>
            <a:spLocks noGrp="1"/>
          </p:cNvSpPr>
          <p:nvPr>
            <p:ph idx="1"/>
          </p:nvPr>
        </p:nvSpPr>
        <p:spPr/>
        <p:txBody>
          <a:bodyPr/>
          <a:lstStyle/>
          <a:p>
            <a:r>
              <a:rPr lang="en-US" dirty="0"/>
              <a:t>Bond language references “faithful performance of duties”</a:t>
            </a:r>
          </a:p>
          <a:p>
            <a:r>
              <a:rPr lang="en-US" dirty="0"/>
              <a:t>Liability insurance exclusions: </a:t>
            </a:r>
          </a:p>
          <a:p>
            <a:pPr lvl="1"/>
            <a:r>
              <a:rPr lang="en-US" dirty="0"/>
              <a:t>Expected or Intended Injury</a:t>
            </a:r>
          </a:p>
          <a:p>
            <a:pPr lvl="1"/>
            <a:r>
              <a:rPr lang="en-US" dirty="0"/>
              <a:t>Based upon insured gaining profit or advantage to which they were not legally entitled</a:t>
            </a:r>
          </a:p>
          <a:p>
            <a:pPr lvl="1"/>
            <a:r>
              <a:rPr lang="en-US" dirty="0"/>
              <a:t>Brought about by fraud or dishonesty</a:t>
            </a:r>
          </a:p>
          <a:p>
            <a:pPr lvl="1"/>
            <a:r>
              <a:rPr lang="en-US" dirty="0"/>
              <a:t>For claims arising out of insured acting in fiduciary capacity or as trustee</a:t>
            </a:r>
          </a:p>
        </p:txBody>
      </p:sp>
    </p:spTree>
    <p:extLst>
      <p:ext uri="{BB962C8B-B14F-4D97-AF65-F5344CB8AC3E}">
        <p14:creationId xmlns:p14="http://schemas.microsoft.com/office/powerpoint/2010/main" val="256293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4902A9-D312-493A-A5DD-F39754F89432}"/>
              </a:ext>
            </a:extLst>
          </p:cNvPr>
          <p:cNvSpPr>
            <a:spLocks noGrp="1"/>
          </p:cNvSpPr>
          <p:nvPr>
            <p:ph type="title"/>
          </p:nvPr>
        </p:nvSpPr>
        <p:spPr/>
        <p:txBody>
          <a:bodyPr>
            <a:normAutofit fontScale="90000"/>
          </a:bodyPr>
          <a:lstStyle/>
          <a:p>
            <a:r>
              <a:rPr lang="en-US" dirty="0"/>
              <a:t>Requirement of Workers’ Compensation Insurance</a:t>
            </a:r>
          </a:p>
        </p:txBody>
      </p:sp>
      <p:sp>
        <p:nvSpPr>
          <p:cNvPr id="3" name="Content Placeholder 2">
            <a:extLst>
              <a:ext uri="{FF2B5EF4-FFF2-40B4-BE49-F238E27FC236}">
                <a16:creationId xmlns:a16="http://schemas.microsoft.com/office/drawing/2014/main" xmlns="" id="{B0C5408E-E829-495D-898F-DA7F5977362A}"/>
              </a:ext>
            </a:extLst>
          </p:cNvPr>
          <p:cNvSpPr>
            <a:spLocks noGrp="1"/>
          </p:cNvSpPr>
          <p:nvPr>
            <p:ph idx="1"/>
          </p:nvPr>
        </p:nvSpPr>
        <p:spPr/>
        <p:txBody>
          <a:bodyPr/>
          <a:lstStyle/>
          <a:p>
            <a:r>
              <a:rPr lang="en-US" dirty="0"/>
              <a:t>As a local governmental unit, townships are required to carry workers’ compensation insurance</a:t>
            </a:r>
          </a:p>
        </p:txBody>
      </p:sp>
    </p:spTree>
    <p:extLst>
      <p:ext uri="{BB962C8B-B14F-4D97-AF65-F5344CB8AC3E}">
        <p14:creationId xmlns:p14="http://schemas.microsoft.com/office/powerpoint/2010/main" val="486550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C6B44-BA98-4B14-8DF8-E32306260DA8}"/>
              </a:ext>
            </a:extLst>
          </p:cNvPr>
          <p:cNvSpPr>
            <a:spLocks noGrp="1"/>
          </p:cNvSpPr>
          <p:nvPr>
            <p:ph type="title"/>
          </p:nvPr>
        </p:nvSpPr>
        <p:spPr/>
        <p:txBody>
          <a:bodyPr>
            <a:normAutofit fontScale="90000"/>
          </a:bodyPr>
          <a:lstStyle/>
          <a:p>
            <a:r>
              <a:rPr lang="en-US" dirty="0"/>
              <a:t>Common Workers’ Comp Class Codes for Towns</a:t>
            </a:r>
          </a:p>
        </p:txBody>
      </p:sp>
      <p:sp>
        <p:nvSpPr>
          <p:cNvPr id="3" name="Content Placeholder 2">
            <a:extLst>
              <a:ext uri="{FF2B5EF4-FFF2-40B4-BE49-F238E27FC236}">
                <a16:creationId xmlns:a16="http://schemas.microsoft.com/office/drawing/2014/main" xmlns="" id="{242D1B05-4CE0-446E-8E8A-0FAB65132D21}"/>
              </a:ext>
            </a:extLst>
          </p:cNvPr>
          <p:cNvSpPr>
            <a:spLocks noGrp="1"/>
          </p:cNvSpPr>
          <p:nvPr>
            <p:ph idx="1"/>
          </p:nvPr>
        </p:nvSpPr>
        <p:spPr/>
        <p:txBody>
          <a:bodyPr/>
          <a:lstStyle/>
          <a:p>
            <a:r>
              <a:rPr lang="en-US" dirty="0"/>
              <a:t>9413 – Municipal Operations – County and Town</a:t>
            </a:r>
          </a:p>
          <a:p>
            <a:pPr lvl="1"/>
            <a:r>
              <a:rPr lang="en-US" dirty="0"/>
              <a:t>Including but not limited to: street and sewer cleaning and snow removal; parks and parkway-including tree pruning and spraying; garbage, ashes or refuse collection; garbage work, sewage disposal plants</a:t>
            </a:r>
          </a:p>
          <a:p>
            <a:r>
              <a:rPr lang="en-US" dirty="0"/>
              <a:t>8810 – Clerical Office Employees NOC</a:t>
            </a:r>
          </a:p>
          <a:p>
            <a:pPr lvl="1"/>
            <a:r>
              <a:rPr lang="en-US" dirty="0"/>
              <a:t>Applies to employees engaged exclusively in record keeping, correspondence, filing, telephone sales, data entry or word processing, and general office work. If such an employee has any other duty, the total payroll of that employee shall be assigned to the highest rated classification of operations to which the employee is exposes. </a:t>
            </a:r>
          </a:p>
        </p:txBody>
      </p:sp>
    </p:spTree>
    <p:extLst>
      <p:ext uri="{BB962C8B-B14F-4D97-AF65-F5344CB8AC3E}">
        <p14:creationId xmlns:p14="http://schemas.microsoft.com/office/powerpoint/2010/main" val="244391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3CE3FF-6904-47BF-994C-3E4992B688DB}"/>
              </a:ext>
            </a:extLst>
          </p:cNvPr>
          <p:cNvSpPr>
            <a:spLocks noGrp="1"/>
          </p:cNvSpPr>
          <p:nvPr>
            <p:ph type="title"/>
          </p:nvPr>
        </p:nvSpPr>
        <p:spPr/>
        <p:txBody>
          <a:bodyPr>
            <a:normAutofit fontScale="90000"/>
          </a:bodyPr>
          <a:lstStyle/>
          <a:p>
            <a:r>
              <a:rPr lang="en-US" dirty="0"/>
              <a:t>Common Workers’ Comp Class Codes for Towns</a:t>
            </a:r>
          </a:p>
        </p:txBody>
      </p:sp>
      <p:sp>
        <p:nvSpPr>
          <p:cNvPr id="3" name="Content Placeholder 2">
            <a:extLst>
              <a:ext uri="{FF2B5EF4-FFF2-40B4-BE49-F238E27FC236}">
                <a16:creationId xmlns:a16="http://schemas.microsoft.com/office/drawing/2014/main" xmlns="" id="{6F85DAD6-05A1-49D9-A23C-FFD5BA642286}"/>
              </a:ext>
            </a:extLst>
          </p:cNvPr>
          <p:cNvSpPr>
            <a:spLocks noGrp="1"/>
          </p:cNvSpPr>
          <p:nvPr>
            <p:ph idx="1"/>
          </p:nvPr>
        </p:nvSpPr>
        <p:spPr/>
        <p:txBody>
          <a:bodyPr/>
          <a:lstStyle/>
          <a:p>
            <a:r>
              <a:rPr lang="en-US" dirty="0"/>
              <a:t>7520 – Waterworks Operation and Drivers</a:t>
            </a:r>
          </a:p>
          <a:p>
            <a:pPr lvl="1"/>
            <a:r>
              <a:rPr lang="en-US" dirty="0"/>
              <a:t>Includes store employees and meter readers</a:t>
            </a:r>
          </a:p>
          <a:p>
            <a:r>
              <a:rPr lang="en-US" dirty="0"/>
              <a:t>7704 – Firefighters and Drivers – Non-Volunteer</a:t>
            </a:r>
          </a:p>
          <a:p>
            <a:r>
              <a:rPr lang="en-US" dirty="0"/>
              <a:t>7709 – Fire Department – Volunteer</a:t>
            </a:r>
          </a:p>
          <a:p>
            <a:r>
              <a:rPr lang="en-US" dirty="0"/>
              <a:t>7720 – Police Officers and Drivers</a:t>
            </a:r>
          </a:p>
          <a:p>
            <a:r>
              <a:rPr lang="en-US" dirty="0"/>
              <a:t>9920 – Cemetery Operation and Drivers</a:t>
            </a:r>
          </a:p>
          <a:p>
            <a:r>
              <a:rPr lang="en-US" dirty="0"/>
              <a:t>9410 – Sanitary Districts</a:t>
            </a:r>
          </a:p>
        </p:txBody>
      </p:sp>
    </p:spTree>
    <p:extLst>
      <p:ext uri="{BB962C8B-B14F-4D97-AF65-F5344CB8AC3E}">
        <p14:creationId xmlns:p14="http://schemas.microsoft.com/office/powerpoint/2010/main" val="2094943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235854-14C6-4988-BB29-0E32F6E776D6}"/>
              </a:ext>
            </a:extLst>
          </p:cNvPr>
          <p:cNvSpPr>
            <a:spLocks noGrp="1"/>
          </p:cNvSpPr>
          <p:nvPr>
            <p:ph type="title"/>
          </p:nvPr>
        </p:nvSpPr>
        <p:spPr/>
        <p:txBody>
          <a:bodyPr>
            <a:normAutofit fontScale="90000"/>
          </a:bodyPr>
          <a:lstStyle/>
          <a:p>
            <a:r>
              <a:rPr lang="en-US" dirty="0"/>
              <a:t>Independent Contractors and the Nine-Point Test</a:t>
            </a:r>
          </a:p>
        </p:txBody>
      </p:sp>
      <p:sp>
        <p:nvSpPr>
          <p:cNvPr id="3" name="Content Placeholder 2">
            <a:extLst>
              <a:ext uri="{FF2B5EF4-FFF2-40B4-BE49-F238E27FC236}">
                <a16:creationId xmlns:a16="http://schemas.microsoft.com/office/drawing/2014/main" xmlns="" id="{8BAE648D-6BFF-465D-AC37-C4B294ED8290}"/>
              </a:ext>
            </a:extLst>
          </p:cNvPr>
          <p:cNvSpPr>
            <a:spLocks noGrp="1"/>
          </p:cNvSpPr>
          <p:nvPr>
            <p:ph idx="1"/>
          </p:nvPr>
        </p:nvSpPr>
        <p:spPr/>
        <p:txBody>
          <a:bodyPr/>
          <a:lstStyle/>
          <a:p>
            <a:r>
              <a:rPr lang="en-US" dirty="0"/>
              <a:t>If the nine-point test is not met, the person is then considered an employee of the public entity. </a:t>
            </a:r>
          </a:p>
          <a:p>
            <a:pPr lvl="1"/>
            <a:r>
              <a:rPr lang="en-US" dirty="0"/>
              <a:t>Any on-the-job injury to that person would be paid for under the town’s workers’ compensation policy</a:t>
            </a:r>
          </a:p>
          <a:p>
            <a:pPr lvl="1"/>
            <a:r>
              <a:rPr lang="en-US" dirty="0"/>
              <a:t>Any payroll for that person would be included on the town’s annual audit</a:t>
            </a:r>
          </a:p>
        </p:txBody>
      </p:sp>
    </p:spTree>
    <p:extLst>
      <p:ext uri="{BB962C8B-B14F-4D97-AF65-F5344CB8AC3E}">
        <p14:creationId xmlns:p14="http://schemas.microsoft.com/office/powerpoint/2010/main" val="1997695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B52F96-D70E-463D-AB2F-BDF7E22307D8}"/>
              </a:ext>
            </a:extLst>
          </p:cNvPr>
          <p:cNvSpPr>
            <a:spLocks noGrp="1"/>
          </p:cNvSpPr>
          <p:nvPr>
            <p:ph type="title"/>
          </p:nvPr>
        </p:nvSpPr>
        <p:spPr/>
        <p:txBody>
          <a:bodyPr/>
          <a:lstStyle/>
          <a:p>
            <a:r>
              <a:rPr lang="en-US" dirty="0"/>
              <a:t>Workers’ Compensation Audit</a:t>
            </a:r>
          </a:p>
        </p:txBody>
      </p:sp>
      <p:sp>
        <p:nvSpPr>
          <p:cNvPr id="3" name="Content Placeholder 2">
            <a:extLst>
              <a:ext uri="{FF2B5EF4-FFF2-40B4-BE49-F238E27FC236}">
                <a16:creationId xmlns:a16="http://schemas.microsoft.com/office/drawing/2014/main" xmlns="" id="{64EE6385-CD15-4CB2-86A1-0BB8AE3A1A2C}"/>
              </a:ext>
            </a:extLst>
          </p:cNvPr>
          <p:cNvSpPr>
            <a:spLocks noGrp="1"/>
          </p:cNvSpPr>
          <p:nvPr>
            <p:ph idx="1"/>
          </p:nvPr>
        </p:nvSpPr>
        <p:spPr/>
        <p:txBody>
          <a:bodyPr>
            <a:normAutofit/>
          </a:bodyPr>
          <a:lstStyle/>
          <a:p>
            <a:r>
              <a:rPr lang="en-US" dirty="0"/>
              <a:t>The purpose of an annual audit is to adjust payroll figures to what was actually paid this year. </a:t>
            </a:r>
          </a:p>
          <a:p>
            <a:r>
              <a:rPr lang="en-US" dirty="0"/>
              <a:t>At the beginning of a policy period, all figures are estimated figures. </a:t>
            </a:r>
          </a:p>
          <a:p>
            <a:r>
              <a:rPr lang="en-US" dirty="0"/>
              <a:t>Audit Process:</a:t>
            </a:r>
          </a:p>
          <a:p>
            <a:pPr lvl="1"/>
            <a:r>
              <a:rPr lang="en-US" dirty="0"/>
              <a:t>Initial request for audit information is mailed upon expiration of the policy</a:t>
            </a:r>
          </a:p>
          <a:p>
            <a:pPr lvl="1"/>
            <a:r>
              <a:rPr lang="en-US" dirty="0"/>
              <a:t>Follow up mailing sent 4 weeks after expiration if information was not received</a:t>
            </a:r>
          </a:p>
          <a:p>
            <a:pPr lvl="1"/>
            <a:r>
              <a:rPr lang="en-US" dirty="0"/>
              <a:t>3</a:t>
            </a:r>
            <a:r>
              <a:rPr lang="en-US" baseline="30000" dirty="0"/>
              <a:t>rd</a:t>
            </a:r>
            <a:r>
              <a:rPr lang="en-US" dirty="0"/>
              <a:t>/final request sent after 2 additional weeks if information was not received</a:t>
            </a:r>
          </a:p>
          <a:p>
            <a:pPr lvl="1"/>
            <a:r>
              <a:rPr lang="en-US" dirty="0"/>
              <a:t>We have a 90-day standard to underwrite and process the audit after receipt of the requested information</a:t>
            </a:r>
          </a:p>
        </p:txBody>
      </p:sp>
    </p:spTree>
    <p:extLst>
      <p:ext uri="{BB962C8B-B14F-4D97-AF65-F5344CB8AC3E}">
        <p14:creationId xmlns:p14="http://schemas.microsoft.com/office/powerpoint/2010/main" val="4199308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A4BD13-1C38-4F64-B326-79DD35D9DFCC}"/>
              </a:ext>
            </a:extLst>
          </p:cNvPr>
          <p:cNvSpPr>
            <a:spLocks noGrp="1"/>
          </p:cNvSpPr>
          <p:nvPr>
            <p:ph type="title"/>
          </p:nvPr>
        </p:nvSpPr>
        <p:spPr/>
        <p:txBody>
          <a:bodyPr/>
          <a:lstStyle/>
          <a:p>
            <a:r>
              <a:rPr lang="en-US" dirty="0"/>
              <a:t>Workers’ Compensation Audit</a:t>
            </a:r>
          </a:p>
        </p:txBody>
      </p:sp>
      <p:sp>
        <p:nvSpPr>
          <p:cNvPr id="3" name="Content Placeholder 2">
            <a:extLst>
              <a:ext uri="{FF2B5EF4-FFF2-40B4-BE49-F238E27FC236}">
                <a16:creationId xmlns:a16="http://schemas.microsoft.com/office/drawing/2014/main" xmlns="" id="{59FE25F9-A255-4705-BE01-93CD6A60E963}"/>
              </a:ext>
            </a:extLst>
          </p:cNvPr>
          <p:cNvSpPr>
            <a:spLocks noGrp="1"/>
          </p:cNvSpPr>
          <p:nvPr>
            <p:ph idx="1"/>
          </p:nvPr>
        </p:nvSpPr>
        <p:spPr/>
        <p:txBody>
          <a:bodyPr/>
          <a:lstStyle/>
          <a:p>
            <a:r>
              <a:rPr lang="en-US" dirty="0"/>
              <a:t>Items needed to complete the audit: </a:t>
            </a:r>
          </a:p>
          <a:p>
            <a:pPr lvl="1"/>
            <a:r>
              <a:rPr lang="en-US" dirty="0"/>
              <a:t>Completed audit worksheet that was mailed upon policy expiration</a:t>
            </a:r>
          </a:p>
          <a:p>
            <a:pPr lvl="1"/>
            <a:r>
              <a:rPr lang="en-US" dirty="0"/>
              <a:t>Quarterly 941’s</a:t>
            </a:r>
          </a:p>
          <a:p>
            <a:pPr lvl="1"/>
            <a:r>
              <a:rPr lang="en-US" dirty="0"/>
              <a:t>Subcontractor information (certificate of insurance or nine-point test)</a:t>
            </a:r>
          </a:p>
          <a:p>
            <a:pPr lvl="1"/>
            <a:r>
              <a:rPr lang="en-US" dirty="0"/>
              <a:t>Annual financial report</a:t>
            </a:r>
          </a:p>
          <a:p>
            <a:pPr lvl="1"/>
            <a:r>
              <a:rPr lang="en-US" dirty="0"/>
              <a:t>A payroll summary is also very helpful.</a:t>
            </a:r>
          </a:p>
          <a:p>
            <a:endParaRPr lang="en-US" dirty="0"/>
          </a:p>
        </p:txBody>
      </p:sp>
    </p:spTree>
    <p:extLst>
      <p:ext uri="{BB962C8B-B14F-4D97-AF65-F5344CB8AC3E}">
        <p14:creationId xmlns:p14="http://schemas.microsoft.com/office/powerpoint/2010/main" val="1949646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DD6554-05A2-4BF3-A2D7-19017E22C006}"/>
              </a:ext>
            </a:extLst>
          </p:cNvPr>
          <p:cNvSpPr>
            <a:spLocks noGrp="1"/>
          </p:cNvSpPr>
          <p:nvPr>
            <p:ph type="title"/>
          </p:nvPr>
        </p:nvSpPr>
        <p:spPr/>
        <p:txBody>
          <a:bodyPr/>
          <a:lstStyle/>
          <a:p>
            <a:r>
              <a:rPr lang="en-US" dirty="0"/>
              <a:t>Cyber Liability Insurance</a:t>
            </a:r>
          </a:p>
        </p:txBody>
      </p:sp>
      <p:sp>
        <p:nvSpPr>
          <p:cNvPr id="3" name="Content Placeholder 2">
            <a:extLst>
              <a:ext uri="{FF2B5EF4-FFF2-40B4-BE49-F238E27FC236}">
                <a16:creationId xmlns:a16="http://schemas.microsoft.com/office/drawing/2014/main" xmlns="" id="{91502E90-2AC4-433F-8BC8-CFEAE8EDFC4D}"/>
              </a:ext>
            </a:extLst>
          </p:cNvPr>
          <p:cNvSpPr>
            <a:spLocks noGrp="1"/>
          </p:cNvSpPr>
          <p:nvPr>
            <p:ph idx="1"/>
          </p:nvPr>
        </p:nvSpPr>
        <p:spPr/>
        <p:txBody>
          <a:bodyPr/>
          <a:lstStyle/>
          <a:p>
            <a:r>
              <a:rPr lang="en-US" dirty="0"/>
              <a:t>Provides first and third-party liability coverage for cyber-related claims</a:t>
            </a:r>
          </a:p>
          <a:p>
            <a:pPr lvl="1"/>
            <a:r>
              <a:rPr lang="en-US" dirty="0"/>
              <a:t>First Party Coverage: Pays any costs or expenses for responding to investigations, notification expenses, monitoring and data restoration. </a:t>
            </a:r>
          </a:p>
          <a:p>
            <a:pPr lvl="1"/>
            <a:r>
              <a:rPr lang="en-US" dirty="0"/>
              <a:t>Third Party Coverage: Pays for damages the insured is legally liable to pay due to an unintentional failure to safeguard personal information</a:t>
            </a:r>
          </a:p>
          <a:p>
            <a:pPr lvl="1"/>
            <a:r>
              <a:rPr lang="en-US" dirty="0"/>
              <a:t>RMIC rolled this coverage on to all policies in 2015 at a limit of $10,000. Unless it was requested to be removed all RMIC town customers have this coverage. The limit can be increased up to $100,000 subject to underwriting review. </a:t>
            </a:r>
          </a:p>
          <a:p>
            <a:pPr marL="457200" lvl="1" indent="0">
              <a:buNone/>
            </a:pPr>
            <a:endParaRPr lang="en-US" dirty="0"/>
          </a:p>
        </p:txBody>
      </p:sp>
    </p:spTree>
    <p:extLst>
      <p:ext uri="{BB962C8B-B14F-4D97-AF65-F5344CB8AC3E}">
        <p14:creationId xmlns:p14="http://schemas.microsoft.com/office/powerpoint/2010/main" val="2598047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8C5F1-2EAD-4B30-8E28-A0D23BC8E8DD}"/>
              </a:ext>
            </a:extLst>
          </p:cNvPr>
          <p:cNvSpPr>
            <a:spLocks noGrp="1"/>
          </p:cNvSpPr>
          <p:nvPr>
            <p:ph type="title"/>
          </p:nvPr>
        </p:nvSpPr>
        <p:spPr/>
        <p:txBody>
          <a:bodyPr/>
          <a:lstStyle/>
          <a:p>
            <a:r>
              <a:rPr lang="en-US" dirty="0"/>
              <a:t>Cyber Liability Coverage	</a:t>
            </a:r>
          </a:p>
        </p:txBody>
      </p:sp>
      <p:sp>
        <p:nvSpPr>
          <p:cNvPr id="3" name="Content Placeholder 2">
            <a:extLst>
              <a:ext uri="{FF2B5EF4-FFF2-40B4-BE49-F238E27FC236}">
                <a16:creationId xmlns:a16="http://schemas.microsoft.com/office/drawing/2014/main" xmlns="" id="{0E60571D-2E89-4DCB-8B56-5916883D3C12}"/>
              </a:ext>
            </a:extLst>
          </p:cNvPr>
          <p:cNvSpPr>
            <a:spLocks noGrp="1"/>
          </p:cNvSpPr>
          <p:nvPr>
            <p:ph idx="1"/>
          </p:nvPr>
        </p:nvSpPr>
        <p:spPr/>
        <p:txBody>
          <a:bodyPr/>
          <a:lstStyle/>
          <a:p>
            <a:r>
              <a:rPr lang="en-US" dirty="0"/>
              <a:t>What doesn’t it cover?</a:t>
            </a:r>
          </a:p>
          <a:p>
            <a:pPr lvl="1"/>
            <a:r>
              <a:rPr lang="en-US" dirty="0"/>
              <a:t>Credit card fraud</a:t>
            </a:r>
          </a:p>
          <a:p>
            <a:pPr lvl="1"/>
            <a:r>
              <a:rPr lang="en-US" dirty="0"/>
              <a:t>Phishing scams: accidentally/voluntarily sending money to the wrong party</a:t>
            </a:r>
          </a:p>
          <a:p>
            <a:pPr lvl="1"/>
            <a:r>
              <a:rPr lang="en-US" dirty="0"/>
              <a:t>Damages where town is not legally liable</a:t>
            </a:r>
          </a:p>
          <a:p>
            <a:pPr lvl="2"/>
            <a:r>
              <a:rPr lang="en-US" dirty="0"/>
              <a:t>Credit monitoring for third party following breach</a:t>
            </a:r>
          </a:p>
          <a:p>
            <a:pPr lvl="2"/>
            <a:r>
              <a:rPr lang="en-US" dirty="0"/>
              <a:t>Attorney fees incurred by third party</a:t>
            </a:r>
          </a:p>
          <a:p>
            <a:r>
              <a:rPr lang="en-US" dirty="0"/>
              <a:t>Safeguards</a:t>
            </a:r>
          </a:p>
          <a:p>
            <a:pPr lvl="1"/>
            <a:r>
              <a:rPr lang="en-US" dirty="0"/>
              <a:t>Oversight/Review/</a:t>
            </a:r>
            <a:r>
              <a:rPr lang="en-US"/>
              <a:t>Multi-level approval of transactions</a:t>
            </a:r>
            <a:endParaRPr lang="en-US" dirty="0"/>
          </a:p>
          <a:p>
            <a:pPr lvl="1"/>
            <a:r>
              <a:rPr lang="en-US" dirty="0"/>
              <a:t>Only you initiate changes</a:t>
            </a:r>
          </a:p>
          <a:p>
            <a:pPr lvl="1"/>
            <a:r>
              <a:rPr lang="en-US" dirty="0"/>
              <a:t>Employee training on cyber-security</a:t>
            </a:r>
          </a:p>
          <a:p>
            <a:pPr lvl="2"/>
            <a:endParaRPr lang="en-US" dirty="0"/>
          </a:p>
        </p:txBody>
      </p:sp>
    </p:spTree>
    <p:extLst>
      <p:ext uri="{BB962C8B-B14F-4D97-AF65-F5344CB8AC3E}">
        <p14:creationId xmlns:p14="http://schemas.microsoft.com/office/powerpoint/2010/main" val="143475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F319E1B-3933-45E2-893E-EA340E69627A}"/>
              </a:ext>
            </a:extLst>
          </p:cNvPr>
          <p:cNvSpPr>
            <a:spLocks noGrp="1"/>
          </p:cNvSpPr>
          <p:nvPr>
            <p:ph idx="1"/>
          </p:nvPr>
        </p:nvSpPr>
        <p:spPr>
          <a:xfrm>
            <a:off x="780011" y="1253331"/>
            <a:ext cx="10515600" cy="4351338"/>
          </a:xfrm>
        </p:spPr>
        <p:txBody>
          <a:bodyPr/>
          <a:lstStyle/>
          <a:p>
            <a:pPr marL="0" indent="0" algn="ctr">
              <a:buNone/>
            </a:pPr>
            <a:endParaRPr lang="en-US" dirty="0"/>
          </a:p>
          <a:p>
            <a:pPr marL="0" indent="0" algn="ctr">
              <a:buNone/>
            </a:pPr>
            <a:endParaRPr lang="en-US" dirty="0"/>
          </a:p>
          <a:p>
            <a:pPr marL="0" indent="0" algn="ctr">
              <a:buNone/>
            </a:pPr>
            <a:r>
              <a:rPr lang="en-US" dirty="0"/>
              <a:t>Any coverages and endorsements discussed in the following presentation are related to Rural Mutual Insurance Company’s products only. </a:t>
            </a:r>
          </a:p>
        </p:txBody>
      </p:sp>
    </p:spTree>
    <p:extLst>
      <p:ext uri="{BB962C8B-B14F-4D97-AF65-F5344CB8AC3E}">
        <p14:creationId xmlns:p14="http://schemas.microsoft.com/office/powerpoint/2010/main" val="3177204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C88F56-B9B0-4C94-8592-B4F88AD712BB}"/>
              </a:ext>
            </a:extLst>
          </p:cNvPr>
          <p:cNvSpPr>
            <a:spLocks noGrp="1"/>
          </p:cNvSpPr>
          <p:nvPr>
            <p:ph type="title"/>
          </p:nvPr>
        </p:nvSpPr>
        <p:spPr/>
        <p:txBody>
          <a:bodyPr/>
          <a:lstStyle/>
          <a:p>
            <a:r>
              <a:rPr lang="en-US" dirty="0"/>
              <a:t>Insurance Coverage for Town Events</a:t>
            </a:r>
          </a:p>
        </p:txBody>
      </p:sp>
      <p:sp>
        <p:nvSpPr>
          <p:cNvPr id="3" name="Content Placeholder 2">
            <a:extLst>
              <a:ext uri="{FF2B5EF4-FFF2-40B4-BE49-F238E27FC236}">
                <a16:creationId xmlns:a16="http://schemas.microsoft.com/office/drawing/2014/main" xmlns="" id="{280B3312-DD6E-48A3-B23A-0495933BA7C7}"/>
              </a:ext>
            </a:extLst>
          </p:cNvPr>
          <p:cNvSpPr>
            <a:spLocks noGrp="1"/>
          </p:cNvSpPr>
          <p:nvPr>
            <p:ph idx="1"/>
          </p:nvPr>
        </p:nvSpPr>
        <p:spPr/>
        <p:txBody>
          <a:bodyPr/>
          <a:lstStyle/>
          <a:p>
            <a:r>
              <a:rPr lang="en-US" dirty="0"/>
              <a:t>Parades, fireworks, baseball tournaments, etc.: You’re covered</a:t>
            </a:r>
          </a:p>
          <a:p>
            <a:r>
              <a:rPr lang="en-US" dirty="0"/>
              <a:t>Parks, playgrounds, libraries: You’re covered</a:t>
            </a:r>
          </a:p>
          <a:p>
            <a:r>
              <a:rPr lang="en-US" dirty="0"/>
              <a:t> Renting out facilities: You’re covered</a:t>
            </a:r>
          </a:p>
          <a:p>
            <a:r>
              <a:rPr lang="en-US" dirty="0"/>
              <a:t>Allowing renter to serve alcohol: You’re covered</a:t>
            </a:r>
          </a:p>
          <a:p>
            <a:r>
              <a:rPr lang="en-US" dirty="0"/>
              <a:t>Serving alcohol: You’re covered (if 4 or fewer events per year)</a:t>
            </a:r>
          </a:p>
          <a:p>
            <a:r>
              <a:rPr lang="en-US" dirty="0"/>
              <a:t>Events sponsored by fire departments are not covered unless specifically listed on the policy declarations</a:t>
            </a:r>
          </a:p>
        </p:txBody>
      </p:sp>
    </p:spTree>
    <p:extLst>
      <p:ext uri="{BB962C8B-B14F-4D97-AF65-F5344CB8AC3E}">
        <p14:creationId xmlns:p14="http://schemas.microsoft.com/office/powerpoint/2010/main" val="1692287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E8CD0-D901-490F-8487-F6D2FE4FA707}"/>
              </a:ext>
            </a:extLst>
          </p:cNvPr>
          <p:cNvSpPr>
            <a:spLocks noGrp="1"/>
          </p:cNvSpPr>
          <p:nvPr>
            <p:ph type="title"/>
          </p:nvPr>
        </p:nvSpPr>
        <p:spPr/>
        <p:txBody>
          <a:bodyPr/>
          <a:lstStyle/>
          <a:p>
            <a:r>
              <a:rPr lang="en-US" dirty="0"/>
              <a:t>Contracting for Services	</a:t>
            </a:r>
          </a:p>
        </p:txBody>
      </p:sp>
      <p:sp>
        <p:nvSpPr>
          <p:cNvPr id="3" name="Content Placeholder 2">
            <a:extLst>
              <a:ext uri="{FF2B5EF4-FFF2-40B4-BE49-F238E27FC236}">
                <a16:creationId xmlns:a16="http://schemas.microsoft.com/office/drawing/2014/main" xmlns="" id="{414C012A-AD16-4F6E-BD87-A8451539954C}"/>
              </a:ext>
            </a:extLst>
          </p:cNvPr>
          <p:cNvSpPr>
            <a:spLocks noGrp="1"/>
          </p:cNvSpPr>
          <p:nvPr>
            <p:ph idx="1"/>
          </p:nvPr>
        </p:nvSpPr>
        <p:spPr/>
        <p:txBody>
          <a:bodyPr/>
          <a:lstStyle/>
          <a:p>
            <a:r>
              <a:rPr lang="en-US" dirty="0"/>
              <a:t>Make sure the contract addresses insurance/indemnification</a:t>
            </a:r>
          </a:p>
          <a:p>
            <a:pPr lvl="1"/>
            <a:r>
              <a:rPr lang="en-US" dirty="0"/>
              <a:t>Auto/liability insurance typically follows the vehicle, so if your truck is plowing a street for another town, your insurance is likely primary.</a:t>
            </a:r>
          </a:p>
          <a:p>
            <a:pPr lvl="1"/>
            <a:r>
              <a:rPr lang="en-US" dirty="0"/>
              <a:t>Require service providers to have insurance</a:t>
            </a:r>
          </a:p>
          <a:p>
            <a:r>
              <a:rPr lang="en-US" dirty="0"/>
              <a:t>Insurance Amounts</a:t>
            </a:r>
          </a:p>
          <a:p>
            <a:pPr lvl="1"/>
            <a:r>
              <a:rPr lang="en-US" dirty="0"/>
              <a:t>How much is enough?</a:t>
            </a:r>
          </a:p>
          <a:p>
            <a:pPr lvl="2"/>
            <a:r>
              <a:rPr lang="en-US" dirty="0"/>
              <a:t>You can’t predict the future</a:t>
            </a:r>
          </a:p>
          <a:p>
            <a:pPr lvl="2"/>
            <a:r>
              <a:rPr lang="en-US" dirty="0"/>
              <a:t>Will always be a cost/benefit analysis</a:t>
            </a:r>
          </a:p>
          <a:p>
            <a:pPr lvl="1"/>
            <a:endParaRPr lang="en-US" dirty="0"/>
          </a:p>
          <a:p>
            <a:pPr lvl="1"/>
            <a:endParaRPr lang="en-US" dirty="0"/>
          </a:p>
        </p:txBody>
      </p:sp>
    </p:spTree>
    <p:extLst>
      <p:ext uri="{BB962C8B-B14F-4D97-AF65-F5344CB8AC3E}">
        <p14:creationId xmlns:p14="http://schemas.microsoft.com/office/powerpoint/2010/main" val="129138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E7B5FB-40B7-4B92-9D02-6E33BD413383}"/>
              </a:ext>
            </a:extLst>
          </p:cNvPr>
          <p:cNvSpPr>
            <a:spLocks noGrp="1"/>
          </p:cNvSpPr>
          <p:nvPr>
            <p:ph type="title"/>
          </p:nvPr>
        </p:nvSpPr>
        <p:spPr>
          <a:xfrm>
            <a:off x="962187" y="0"/>
            <a:ext cx="10515600" cy="784037"/>
          </a:xfrm>
        </p:spPr>
        <p:txBody>
          <a:bodyPr>
            <a:normAutofit/>
          </a:bodyPr>
          <a:lstStyle/>
          <a:p>
            <a:r>
              <a:rPr lang="en-US" dirty="0"/>
              <a:t>Establishing ATV/UTV Routes</a:t>
            </a:r>
          </a:p>
        </p:txBody>
      </p:sp>
      <p:sp>
        <p:nvSpPr>
          <p:cNvPr id="3" name="Content Placeholder 2">
            <a:extLst>
              <a:ext uri="{FF2B5EF4-FFF2-40B4-BE49-F238E27FC236}">
                <a16:creationId xmlns:a16="http://schemas.microsoft.com/office/drawing/2014/main" xmlns="" id="{5FD2BAB3-8A36-4E84-8012-9F437D16018A}"/>
              </a:ext>
            </a:extLst>
          </p:cNvPr>
          <p:cNvSpPr>
            <a:spLocks noGrp="1"/>
          </p:cNvSpPr>
          <p:nvPr>
            <p:ph idx="1"/>
          </p:nvPr>
        </p:nvSpPr>
        <p:spPr>
          <a:xfrm>
            <a:off x="838200" y="1004214"/>
            <a:ext cx="10515600" cy="5102117"/>
          </a:xfrm>
        </p:spPr>
        <p:txBody>
          <a:bodyPr>
            <a:normAutofit/>
          </a:bodyPr>
          <a:lstStyle/>
          <a:p>
            <a:r>
              <a:rPr lang="en-US" dirty="0"/>
              <a:t>2017 Wisconsin Act 87</a:t>
            </a:r>
          </a:p>
          <a:p>
            <a:pPr lvl="1"/>
            <a:r>
              <a:rPr lang="en-US" dirty="0"/>
              <a:t>Allows municipalities to authorize the operation of ATVs/UTVs on roads within their boundaries with a posted speed limit of 35mph or less:</a:t>
            </a:r>
          </a:p>
          <a:p>
            <a:pPr lvl="2"/>
            <a:r>
              <a:rPr lang="en-US" dirty="0"/>
              <a:t>“A . . . town may enact an ordinance to authorize the operation of all-terrain vehicles and utility terrain vehicles on a highway that is not part of the national system of interstate and defense highways, that has a speed limit of 35 miles per hour or less, and that is located within the territorial boundaries of the . . . town regardless of whether the . . . town has jurisdiction over the highway.” Wis. Stat. 23.33(11)(am)4.</a:t>
            </a:r>
          </a:p>
          <a:p>
            <a:pPr lvl="3"/>
            <a:r>
              <a:rPr lang="en-US" dirty="0"/>
              <a:t>Requirements: 1) highway cannot be an interstate; 2) speed limit must be 35 mph or less; </a:t>
            </a:r>
            <a:r>
              <a:rPr lang="en-US" u="sng" dirty="0"/>
              <a:t>and</a:t>
            </a:r>
            <a:r>
              <a:rPr lang="en-US" dirty="0"/>
              <a:t> 3) highway might be located within the town.</a:t>
            </a:r>
          </a:p>
          <a:p>
            <a:r>
              <a:rPr lang="en-US" dirty="0"/>
              <a:t>Covered under RMIC’s policy for injuries sustained on highways where this is enacted, even if enacted incorrectly.</a:t>
            </a:r>
          </a:p>
          <a:p>
            <a:r>
              <a:rPr lang="en-US" dirty="0"/>
              <a:t>Municipal immunity will apply if enacted correctly.</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2738919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4C53A1-B564-4473-919F-5FF7284066A7}"/>
              </a:ext>
            </a:extLst>
          </p:cNvPr>
          <p:cNvSpPr>
            <a:spLocks noGrp="1"/>
          </p:cNvSpPr>
          <p:nvPr>
            <p:ph type="title"/>
          </p:nvPr>
        </p:nvSpPr>
        <p:spPr/>
        <p:txBody>
          <a:bodyPr/>
          <a:lstStyle/>
          <a:p>
            <a:r>
              <a:rPr lang="en-US" dirty="0"/>
              <a:t>Types of Insurance Coverage </a:t>
            </a:r>
          </a:p>
        </p:txBody>
      </p:sp>
      <p:sp>
        <p:nvSpPr>
          <p:cNvPr id="3" name="Content Placeholder 2">
            <a:extLst>
              <a:ext uri="{FF2B5EF4-FFF2-40B4-BE49-F238E27FC236}">
                <a16:creationId xmlns:a16="http://schemas.microsoft.com/office/drawing/2014/main" xmlns="" id="{B68235FD-ADEB-4DD3-B650-7D1E6C072477}"/>
              </a:ext>
            </a:extLst>
          </p:cNvPr>
          <p:cNvSpPr>
            <a:spLocks noGrp="1"/>
          </p:cNvSpPr>
          <p:nvPr>
            <p:ph idx="1"/>
          </p:nvPr>
        </p:nvSpPr>
        <p:spPr/>
        <p:txBody>
          <a:bodyPr/>
          <a:lstStyle/>
          <a:p>
            <a:r>
              <a:rPr lang="en-US" dirty="0"/>
              <a:t>Auto</a:t>
            </a:r>
          </a:p>
          <a:p>
            <a:r>
              <a:rPr lang="en-US" dirty="0"/>
              <a:t>Property</a:t>
            </a:r>
          </a:p>
          <a:p>
            <a:r>
              <a:rPr lang="en-US" dirty="0"/>
              <a:t>Liability</a:t>
            </a:r>
          </a:p>
          <a:p>
            <a:pPr lvl="1"/>
            <a:r>
              <a:rPr lang="en-US" dirty="0"/>
              <a:t>General Liability for employees, EMS, etc. </a:t>
            </a:r>
          </a:p>
          <a:p>
            <a:pPr lvl="1"/>
            <a:r>
              <a:rPr lang="en-US" dirty="0"/>
              <a:t>Law Enforcement </a:t>
            </a:r>
          </a:p>
          <a:p>
            <a:pPr lvl="1"/>
            <a:r>
              <a:rPr lang="en-US" dirty="0"/>
              <a:t>Public Officials</a:t>
            </a:r>
          </a:p>
          <a:p>
            <a:pPr lvl="2"/>
            <a:r>
              <a:rPr lang="en-US" dirty="0"/>
              <a:t>Insurance for “wrongful acts” provided claim is made during the policy period.</a:t>
            </a:r>
          </a:p>
          <a:p>
            <a:pPr lvl="3"/>
            <a:r>
              <a:rPr lang="en-US" dirty="0"/>
              <a:t>Claims made vs. occurrence policies.</a:t>
            </a:r>
          </a:p>
          <a:p>
            <a:pPr lvl="2"/>
            <a:r>
              <a:rPr lang="en-US" dirty="0"/>
              <a:t>Includes employment practices injury</a:t>
            </a:r>
          </a:p>
          <a:p>
            <a:r>
              <a:rPr lang="en-US" dirty="0"/>
              <a:t>Worker’s Compensation</a:t>
            </a:r>
          </a:p>
          <a:p>
            <a:endParaRPr lang="en-US" dirty="0"/>
          </a:p>
        </p:txBody>
      </p:sp>
    </p:spTree>
    <p:extLst>
      <p:ext uri="{BB962C8B-B14F-4D97-AF65-F5344CB8AC3E}">
        <p14:creationId xmlns:p14="http://schemas.microsoft.com/office/powerpoint/2010/main" val="2796881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A55244-8379-4DBB-A75A-472A56CE3BF2}"/>
              </a:ext>
            </a:extLst>
          </p:cNvPr>
          <p:cNvSpPr>
            <a:spLocks noGrp="1"/>
          </p:cNvSpPr>
          <p:nvPr>
            <p:ph type="title"/>
          </p:nvPr>
        </p:nvSpPr>
        <p:spPr/>
        <p:txBody>
          <a:bodyPr/>
          <a:lstStyle/>
          <a:p>
            <a:r>
              <a:rPr lang="en-US" dirty="0"/>
              <a:t>Contract Negotiations</a:t>
            </a:r>
          </a:p>
        </p:txBody>
      </p:sp>
      <p:sp>
        <p:nvSpPr>
          <p:cNvPr id="3" name="Content Placeholder 2">
            <a:extLst>
              <a:ext uri="{FF2B5EF4-FFF2-40B4-BE49-F238E27FC236}">
                <a16:creationId xmlns:a16="http://schemas.microsoft.com/office/drawing/2014/main" xmlns="" id="{BF070E3C-3CB0-4588-8774-160336AA5F35}"/>
              </a:ext>
            </a:extLst>
          </p:cNvPr>
          <p:cNvSpPr>
            <a:spLocks noGrp="1"/>
          </p:cNvSpPr>
          <p:nvPr>
            <p:ph idx="1"/>
          </p:nvPr>
        </p:nvSpPr>
        <p:spPr/>
        <p:txBody>
          <a:bodyPr/>
          <a:lstStyle/>
          <a:p>
            <a:r>
              <a:rPr lang="en-US" dirty="0"/>
              <a:t>The town is the “client”: you hold the money</a:t>
            </a:r>
          </a:p>
          <a:p>
            <a:r>
              <a:rPr lang="en-US" dirty="0"/>
              <a:t>Review the contract</a:t>
            </a:r>
          </a:p>
          <a:p>
            <a:pPr lvl="1"/>
            <a:r>
              <a:rPr lang="en-US" dirty="0"/>
              <a:t>Indemnification language</a:t>
            </a:r>
          </a:p>
          <a:p>
            <a:pPr lvl="1"/>
            <a:r>
              <a:rPr lang="en-US" dirty="0"/>
              <a:t>Who is covering what?</a:t>
            </a:r>
          </a:p>
          <a:p>
            <a:r>
              <a:rPr lang="en-US" dirty="0"/>
              <a:t>Refuse to accept boilerplate language </a:t>
            </a:r>
          </a:p>
          <a:p>
            <a:r>
              <a:rPr lang="en-US" dirty="0"/>
              <a:t>Consult your municipal attorney</a:t>
            </a:r>
          </a:p>
        </p:txBody>
      </p:sp>
    </p:spTree>
    <p:extLst>
      <p:ext uri="{BB962C8B-B14F-4D97-AF65-F5344CB8AC3E}">
        <p14:creationId xmlns:p14="http://schemas.microsoft.com/office/powerpoint/2010/main" val="240709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9280DE-D20C-4B78-A25E-7AF177931A40}"/>
              </a:ext>
            </a:extLst>
          </p:cNvPr>
          <p:cNvSpPr>
            <a:spLocks noGrp="1"/>
          </p:cNvSpPr>
          <p:nvPr>
            <p:ph type="title"/>
          </p:nvPr>
        </p:nvSpPr>
        <p:spPr/>
        <p:txBody>
          <a:bodyPr/>
          <a:lstStyle/>
          <a:p>
            <a:r>
              <a:rPr lang="en-US" dirty="0"/>
              <a:t>Certificates of Insurance</a:t>
            </a:r>
          </a:p>
        </p:txBody>
      </p:sp>
      <p:sp>
        <p:nvSpPr>
          <p:cNvPr id="3" name="Content Placeholder 2">
            <a:extLst>
              <a:ext uri="{FF2B5EF4-FFF2-40B4-BE49-F238E27FC236}">
                <a16:creationId xmlns:a16="http://schemas.microsoft.com/office/drawing/2014/main" xmlns="" id="{2E0E111A-A49F-4699-A66E-C348EE675D46}"/>
              </a:ext>
            </a:extLst>
          </p:cNvPr>
          <p:cNvSpPr>
            <a:spLocks noGrp="1"/>
          </p:cNvSpPr>
          <p:nvPr>
            <p:ph idx="1"/>
          </p:nvPr>
        </p:nvSpPr>
        <p:spPr/>
        <p:txBody>
          <a:bodyPr/>
          <a:lstStyle/>
          <a:p>
            <a:r>
              <a:rPr lang="en-US" dirty="0"/>
              <a:t>Provides evidence of insurance to a third party at their request</a:t>
            </a:r>
          </a:p>
          <a:p>
            <a:r>
              <a:rPr lang="en-US" dirty="0"/>
              <a:t>Not a substitute for the actual policy</a:t>
            </a:r>
          </a:p>
          <a:p>
            <a:r>
              <a:rPr lang="en-US" dirty="0"/>
              <a:t>Contact your insurance agent</a:t>
            </a:r>
          </a:p>
          <a:p>
            <a:r>
              <a:rPr lang="en-US" dirty="0"/>
              <a:t>Different from being named as an “</a:t>
            </a:r>
            <a:r>
              <a:rPr lang="en-US"/>
              <a:t>additional insured”</a:t>
            </a:r>
            <a:endParaRPr lang="en-US" dirty="0"/>
          </a:p>
        </p:txBody>
      </p:sp>
    </p:spTree>
    <p:extLst>
      <p:ext uri="{BB962C8B-B14F-4D97-AF65-F5344CB8AC3E}">
        <p14:creationId xmlns:p14="http://schemas.microsoft.com/office/powerpoint/2010/main" val="2832404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4C9CD-B7E3-40F8-B9F9-E1C39C918BA9}"/>
              </a:ext>
            </a:extLst>
          </p:cNvPr>
          <p:cNvSpPr>
            <a:spLocks noGrp="1"/>
          </p:cNvSpPr>
          <p:nvPr>
            <p:ph type="title"/>
          </p:nvPr>
        </p:nvSpPr>
        <p:spPr/>
        <p:txBody>
          <a:bodyPr/>
          <a:lstStyle/>
          <a:p>
            <a:r>
              <a:rPr lang="en-US" dirty="0"/>
              <a:t>Public Official Bond vs. Public Official Liability</a:t>
            </a:r>
          </a:p>
        </p:txBody>
      </p:sp>
      <p:sp>
        <p:nvSpPr>
          <p:cNvPr id="3" name="Content Placeholder 2">
            <a:extLst>
              <a:ext uri="{FF2B5EF4-FFF2-40B4-BE49-F238E27FC236}">
                <a16:creationId xmlns:a16="http://schemas.microsoft.com/office/drawing/2014/main" xmlns="" id="{4CA71786-B06B-4100-8D27-62F276171AE7}"/>
              </a:ext>
            </a:extLst>
          </p:cNvPr>
          <p:cNvSpPr>
            <a:spLocks noGrp="1"/>
          </p:cNvSpPr>
          <p:nvPr>
            <p:ph idx="1"/>
          </p:nvPr>
        </p:nvSpPr>
        <p:spPr/>
        <p:txBody>
          <a:bodyPr/>
          <a:lstStyle/>
          <a:p>
            <a:r>
              <a:rPr lang="en-US" dirty="0"/>
              <a:t>Public Official’s Bond:</a:t>
            </a:r>
          </a:p>
          <a:p>
            <a:pPr lvl="1"/>
            <a:r>
              <a:rPr lang="en-US" dirty="0"/>
              <a:t>Guarantees the honesty and faithful performance of a public official’s duties, including the honest account of all money entrusted to the official according to the law</a:t>
            </a:r>
          </a:p>
          <a:p>
            <a:pPr lvl="1"/>
            <a:r>
              <a:rPr lang="en-US" dirty="0"/>
              <a:t>Stays in place throughout the entire term of office</a:t>
            </a:r>
          </a:p>
          <a:p>
            <a:pPr lvl="1"/>
            <a:r>
              <a:rPr lang="en-US" dirty="0"/>
              <a:t>Required for town clerk, town treasurer, deputy town clerk, deputy town treasurer, elected assessors and constables per Wis. Stat. 60.31(2)</a:t>
            </a:r>
          </a:p>
        </p:txBody>
      </p:sp>
    </p:spTree>
    <p:extLst>
      <p:ext uri="{BB962C8B-B14F-4D97-AF65-F5344CB8AC3E}">
        <p14:creationId xmlns:p14="http://schemas.microsoft.com/office/powerpoint/2010/main" val="376516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87A27-8C93-47EF-B261-7FFFF6E51A62}"/>
              </a:ext>
            </a:extLst>
          </p:cNvPr>
          <p:cNvSpPr>
            <a:spLocks noGrp="1"/>
          </p:cNvSpPr>
          <p:nvPr>
            <p:ph type="title"/>
          </p:nvPr>
        </p:nvSpPr>
        <p:spPr/>
        <p:txBody>
          <a:bodyPr/>
          <a:lstStyle/>
          <a:p>
            <a:r>
              <a:rPr lang="en-US" dirty="0"/>
              <a:t>Public Official Bond vs. Public Official Liability</a:t>
            </a:r>
          </a:p>
        </p:txBody>
      </p:sp>
      <p:sp>
        <p:nvSpPr>
          <p:cNvPr id="3" name="Content Placeholder 2">
            <a:extLst>
              <a:ext uri="{FF2B5EF4-FFF2-40B4-BE49-F238E27FC236}">
                <a16:creationId xmlns:a16="http://schemas.microsoft.com/office/drawing/2014/main" xmlns="" id="{3742EC7C-770B-47A7-A9C7-30679AE67C14}"/>
              </a:ext>
            </a:extLst>
          </p:cNvPr>
          <p:cNvSpPr>
            <a:spLocks noGrp="1"/>
          </p:cNvSpPr>
          <p:nvPr>
            <p:ph idx="1"/>
          </p:nvPr>
        </p:nvSpPr>
        <p:spPr/>
        <p:txBody>
          <a:bodyPr/>
          <a:lstStyle/>
          <a:p>
            <a:r>
              <a:rPr lang="en-US" dirty="0"/>
              <a:t>Public Officials Liability</a:t>
            </a:r>
          </a:p>
          <a:p>
            <a:pPr lvl="1"/>
            <a:r>
              <a:rPr lang="en-US" dirty="0"/>
              <a:t>Provides coverage where the township is liable to pay for damages due to a wrongful act</a:t>
            </a:r>
          </a:p>
          <a:p>
            <a:pPr lvl="1"/>
            <a:r>
              <a:rPr lang="en-US" dirty="0"/>
              <a:t>Provides a sub-limit of coverage for defense of any non-monetary suit or defense of any suit alleging improper collection or assessment of taxes</a:t>
            </a:r>
          </a:p>
          <a:p>
            <a:pPr lvl="1"/>
            <a:r>
              <a:rPr lang="en-US" dirty="0"/>
              <a:t>Includes coverage for employment practices injury or employment benefits liability coverage</a:t>
            </a:r>
          </a:p>
          <a:p>
            <a:pPr lvl="1"/>
            <a:r>
              <a:rPr lang="en-US" dirty="0"/>
              <a:t>Provided on a claims-made basis. This means the policy will respond to a claim that is made during the policy period regardless of when the wrongful act occurred. This is different from occurrence based coverages, where the injury or damage has to </a:t>
            </a:r>
            <a:r>
              <a:rPr lang="en-US" u="sng" dirty="0"/>
              <a:t>occur</a:t>
            </a:r>
            <a:r>
              <a:rPr lang="en-US" dirty="0"/>
              <a:t> during the policy period in order for coverage to apply.</a:t>
            </a:r>
          </a:p>
        </p:txBody>
      </p:sp>
    </p:spTree>
    <p:extLst>
      <p:ext uri="{BB962C8B-B14F-4D97-AF65-F5344CB8AC3E}">
        <p14:creationId xmlns:p14="http://schemas.microsoft.com/office/powerpoint/2010/main" val="3087881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C3206-E6C4-4517-84D1-310D4074D9DE}"/>
              </a:ext>
            </a:extLst>
          </p:cNvPr>
          <p:cNvSpPr>
            <a:spLocks noGrp="1"/>
          </p:cNvSpPr>
          <p:nvPr>
            <p:ph type="title"/>
          </p:nvPr>
        </p:nvSpPr>
        <p:spPr/>
        <p:txBody>
          <a:bodyPr/>
          <a:lstStyle/>
          <a:p>
            <a:r>
              <a:rPr lang="en-US" dirty="0"/>
              <a:t>Challenges affecting a bond</a:t>
            </a:r>
          </a:p>
        </p:txBody>
      </p:sp>
      <p:sp>
        <p:nvSpPr>
          <p:cNvPr id="3" name="Content Placeholder 2">
            <a:extLst>
              <a:ext uri="{FF2B5EF4-FFF2-40B4-BE49-F238E27FC236}">
                <a16:creationId xmlns:a16="http://schemas.microsoft.com/office/drawing/2014/main" xmlns="" id="{4B12D675-88F9-4D0F-9E30-702B8E0D5675}"/>
              </a:ext>
            </a:extLst>
          </p:cNvPr>
          <p:cNvSpPr>
            <a:spLocks noGrp="1"/>
          </p:cNvSpPr>
          <p:nvPr>
            <p:ph idx="1"/>
          </p:nvPr>
        </p:nvSpPr>
        <p:spPr/>
        <p:txBody>
          <a:bodyPr/>
          <a:lstStyle/>
          <a:p>
            <a:r>
              <a:rPr lang="en-US" dirty="0"/>
              <a:t>Surety companies pull personal credit history as part of the underwriting review process for tax collector bonds. </a:t>
            </a:r>
          </a:p>
          <a:p>
            <a:r>
              <a:rPr lang="en-US" dirty="0"/>
              <a:t>They also pull credit history for public official bonds over a certain amount, usually $100,000 or more however this varies by surety company. </a:t>
            </a:r>
          </a:p>
          <a:p>
            <a:r>
              <a:rPr lang="en-US" dirty="0"/>
              <a:t>A bankruptcy or poor credit history can leave the individual with an inability to be bonded. </a:t>
            </a:r>
          </a:p>
        </p:txBody>
      </p:sp>
    </p:spTree>
    <p:extLst>
      <p:ext uri="{BB962C8B-B14F-4D97-AF65-F5344CB8AC3E}">
        <p14:creationId xmlns:p14="http://schemas.microsoft.com/office/powerpoint/2010/main" val="4185811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623072-BEDE-45AA-B770-75B49D0838DB}"/>
              </a:ext>
            </a:extLst>
          </p:cNvPr>
          <p:cNvSpPr>
            <a:spLocks noGrp="1"/>
          </p:cNvSpPr>
          <p:nvPr>
            <p:ph type="title"/>
          </p:nvPr>
        </p:nvSpPr>
        <p:spPr/>
        <p:txBody>
          <a:bodyPr/>
          <a:lstStyle/>
          <a:p>
            <a:r>
              <a:rPr lang="en-US" dirty="0"/>
              <a:t>Challenges affecting a bond</a:t>
            </a:r>
          </a:p>
        </p:txBody>
      </p:sp>
      <p:sp>
        <p:nvSpPr>
          <p:cNvPr id="3" name="Content Placeholder 2">
            <a:extLst>
              <a:ext uri="{FF2B5EF4-FFF2-40B4-BE49-F238E27FC236}">
                <a16:creationId xmlns:a16="http://schemas.microsoft.com/office/drawing/2014/main" xmlns="" id="{404FBBED-3380-4EE0-AF77-CC560655AA43}"/>
              </a:ext>
            </a:extLst>
          </p:cNvPr>
          <p:cNvSpPr>
            <a:spLocks noGrp="1"/>
          </p:cNvSpPr>
          <p:nvPr>
            <p:ph idx="1"/>
          </p:nvPr>
        </p:nvSpPr>
        <p:spPr>
          <a:xfrm>
            <a:off x="838200" y="1670638"/>
            <a:ext cx="10515600" cy="4480779"/>
          </a:xfrm>
        </p:spPr>
        <p:txBody>
          <a:bodyPr>
            <a:normAutofit lnSpcReduction="10000"/>
          </a:bodyPr>
          <a:lstStyle/>
          <a:p>
            <a:r>
              <a:rPr lang="en-US" dirty="0"/>
              <a:t>For larger bonds (over $150,000) surety companies may ask for additional information on the internal controls the town has in place. Some questions they may ask are:</a:t>
            </a:r>
          </a:p>
          <a:p>
            <a:pPr lvl="1"/>
            <a:r>
              <a:rPr lang="en-US" dirty="0"/>
              <a:t>Will the applicant sign checks? </a:t>
            </a:r>
          </a:p>
          <a:p>
            <a:pPr lvl="1"/>
            <a:r>
              <a:rPr lang="en-US" dirty="0"/>
              <a:t>Are countersignatures required on checks? </a:t>
            </a:r>
          </a:p>
          <a:p>
            <a:pPr lvl="1"/>
            <a:r>
              <a:rPr lang="en-US" dirty="0"/>
              <a:t>Are bank accounts reconciled by someone not authorized to deposit or withdrawal from accounts?</a:t>
            </a:r>
          </a:p>
          <a:p>
            <a:pPr lvl="1"/>
            <a:r>
              <a:rPr lang="en-US" dirty="0"/>
              <a:t>Are regular audits conducted and by whom?</a:t>
            </a:r>
          </a:p>
          <a:p>
            <a:pPr lvl="1"/>
            <a:r>
              <a:rPr lang="en-US" dirty="0"/>
              <a:t>Has the official ever been discharged from any employment, and if yes, why?</a:t>
            </a:r>
          </a:p>
          <a:p>
            <a:r>
              <a:rPr lang="en-US" dirty="0"/>
              <a:t>Depending on the situation and bond amount that is being requested, if there is a lack of internal controls or separation of duties, it may deter the surety company from writing the bond.</a:t>
            </a:r>
          </a:p>
          <a:p>
            <a:endParaRPr lang="en-US" dirty="0"/>
          </a:p>
        </p:txBody>
      </p:sp>
    </p:spTree>
    <p:extLst>
      <p:ext uri="{BB962C8B-B14F-4D97-AF65-F5344CB8AC3E}">
        <p14:creationId xmlns:p14="http://schemas.microsoft.com/office/powerpoint/2010/main" val="3106395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280</TotalTime>
  <Words>1534</Words>
  <Application>Microsoft Office PowerPoint</Application>
  <PresentationFormat>Widescreen</PresentationFormat>
  <Paragraphs>135</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Understanding Town Insurance</vt:lpstr>
      <vt:lpstr>PowerPoint Presentation</vt:lpstr>
      <vt:lpstr>Types of Insurance Coverage </vt:lpstr>
      <vt:lpstr>Contract Negotiations</vt:lpstr>
      <vt:lpstr>Certificates of Insurance</vt:lpstr>
      <vt:lpstr>Public Official Bond vs. Public Official Liability</vt:lpstr>
      <vt:lpstr>Public Official Bond vs. Public Official Liability</vt:lpstr>
      <vt:lpstr>Challenges affecting a bond</vt:lpstr>
      <vt:lpstr>Challenges affecting a bond</vt:lpstr>
      <vt:lpstr>Tax Treasurer Bond</vt:lpstr>
      <vt:lpstr>Bond vs. Liability Insurance</vt:lpstr>
      <vt:lpstr>Requirement of Workers’ Compensation Insurance</vt:lpstr>
      <vt:lpstr>Common Workers’ Comp Class Codes for Towns</vt:lpstr>
      <vt:lpstr>Common Workers’ Comp Class Codes for Towns</vt:lpstr>
      <vt:lpstr>Independent Contractors and the Nine-Point Test</vt:lpstr>
      <vt:lpstr>Workers’ Compensation Audit</vt:lpstr>
      <vt:lpstr>Workers’ Compensation Audit</vt:lpstr>
      <vt:lpstr>Cyber Liability Insurance</vt:lpstr>
      <vt:lpstr>Cyber Liability Coverage </vt:lpstr>
      <vt:lpstr>Insurance Coverage for Town Events</vt:lpstr>
      <vt:lpstr>Contracting for Services </vt:lpstr>
      <vt:lpstr>Establishing ATV/UTV Routes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Conroy</dc:creator>
  <cp:lastModifiedBy>HP Inc.</cp:lastModifiedBy>
  <cp:revision>15</cp:revision>
  <cp:lastPrinted>2019-01-11T20:40:50Z</cp:lastPrinted>
  <dcterms:created xsi:type="dcterms:W3CDTF">2019-01-10T21:45:27Z</dcterms:created>
  <dcterms:modified xsi:type="dcterms:W3CDTF">2019-02-26T17:10:34Z</dcterms:modified>
</cp:coreProperties>
</file>